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75" r:id="rId11"/>
    <p:sldId id="274" r:id="rId12"/>
    <p:sldId id="265" r:id="rId13"/>
    <p:sldId id="276" r:id="rId14"/>
    <p:sldId id="278" r:id="rId15"/>
    <p:sldId id="277" r:id="rId16"/>
    <p:sldId id="266" r:id="rId17"/>
    <p:sldId id="279" r:id="rId18"/>
    <p:sldId id="267" r:id="rId19"/>
    <p:sldId id="280" r:id="rId20"/>
    <p:sldId id="281" r:id="rId21"/>
    <p:sldId id="282" r:id="rId22"/>
    <p:sldId id="268" r:id="rId23"/>
    <p:sldId id="283" r:id="rId24"/>
    <p:sldId id="285" r:id="rId25"/>
    <p:sldId id="286" r:id="rId26"/>
    <p:sldId id="287" r:id="rId27"/>
    <p:sldId id="288" r:id="rId28"/>
    <p:sldId id="269" r:id="rId29"/>
    <p:sldId id="289" r:id="rId30"/>
    <p:sldId id="290" r:id="rId31"/>
    <p:sldId id="291" r:id="rId32"/>
    <p:sldId id="292" r:id="rId33"/>
    <p:sldId id="295" r:id="rId34"/>
    <p:sldId id="284" r:id="rId35"/>
    <p:sldId id="293" r:id="rId36"/>
    <p:sldId id="270" r:id="rId37"/>
    <p:sldId id="271" r:id="rId38"/>
    <p:sldId id="294" r:id="rId39"/>
    <p:sldId id="300" r:id="rId40"/>
    <p:sldId id="272" r:id="rId41"/>
    <p:sldId id="296" r:id="rId42"/>
    <p:sldId id="297" r:id="rId43"/>
    <p:sldId id="273" r:id="rId44"/>
    <p:sldId id="298" r:id="rId45"/>
    <p:sldId id="29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372" autoAdjust="0"/>
    <p:restoredTop sz="69770" autoAdjust="0"/>
  </p:normalViewPr>
  <p:slideViewPr>
    <p:cSldViewPr>
      <p:cViewPr varScale="1">
        <p:scale>
          <a:sx n="76" d="100"/>
          <a:sy n="76" d="100"/>
        </p:scale>
        <p:origin x="-1860" y="-90"/>
      </p:cViewPr>
      <p:guideLst>
        <p:guide orient="horz" pos="2160"/>
        <p:guide pos="2880"/>
      </p:guideLst>
    </p:cSldViewPr>
  </p:slideViewPr>
  <p:outlineViewPr>
    <p:cViewPr>
      <p:scale>
        <a:sx n="33" d="100"/>
        <a:sy n="33" d="100"/>
      </p:scale>
      <p:origin x="0" y="6977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677E38-50F0-4EAC-AE8F-8A6068082096}" type="datetimeFigureOut">
              <a:rPr lang="en-US" smtClean="0"/>
              <a:pPr/>
              <a:t>12/8/2010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06B29A-52E0-4167-96E9-77B9119736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Bus</a:t>
            </a:r>
            <a:r>
              <a:rPr lang="en-US" baseline="0" smtClean="0"/>
              <a:t> fleet larger than city of Boston</a:t>
            </a:r>
          </a:p>
          <a:p>
            <a:r>
              <a:rPr lang="en-US" baseline="0" smtClean="0"/>
              <a:t>DHS used to be MGM</a:t>
            </a:r>
          </a:p>
          <a:p>
            <a:r>
              <a:rPr lang="en-US" baseline="0" smtClean="0"/>
              <a:t>four categories of hotel - value, moderate, deluxe, dvc</a:t>
            </a:r>
          </a:p>
          <a:p>
            <a:r>
              <a:rPr lang="en-US" baseline="0" smtClean="0"/>
              <a:t>Richard Petty Driving Experience</a:t>
            </a:r>
          </a:p>
          <a:p>
            <a:r>
              <a:rPr lang="en-US" baseline="0" smtClean="0"/>
              <a:t>Fireworks cruise</a:t>
            </a:r>
          </a:p>
          <a:p>
            <a:r>
              <a:rPr lang="en-US" baseline="0" smtClean="0"/>
              <a:t>Cirque du Soleil</a:t>
            </a:r>
          </a:p>
          <a:p>
            <a:r>
              <a:rPr lang="en-US" baseline="0" smtClean="0"/>
              <a:t>Parasailing</a:t>
            </a:r>
          </a:p>
          <a:p>
            <a:r>
              <a:rPr lang="en-US" baseline="0" smtClean="0"/>
              <a:t>horseback riding</a:t>
            </a:r>
          </a:p>
          <a:p>
            <a:r>
              <a:rPr lang="en-US" baseline="0" smtClean="0"/>
              <a:t>fishing</a:t>
            </a:r>
          </a:p>
          <a:p>
            <a:r>
              <a:rPr lang="en-US" baseline="0" smtClean="0"/>
              <a:t>tethered hot air balloon</a:t>
            </a:r>
          </a:p>
          <a:p>
            <a:r>
              <a:rPr lang="en-US" smtClean="0"/>
              <a:t>segway tours</a:t>
            </a:r>
          </a:p>
          <a:p>
            <a:r>
              <a:rPr lang="en-US" smtClean="0"/>
              <a:t>backstage tours</a:t>
            </a:r>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Theme</a:t>
            </a:r>
            <a:r>
              <a:rPr lang="en-US" baseline="0" smtClean="0"/>
              <a:t> examples - upsidedown horsehoes at HM, Windows on Main St, bathrooms in Toontown, signpost at DHS, cracks in pavement at AK</a:t>
            </a:r>
          </a:p>
          <a:p>
            <a:r>
              <a:rPr lang="en-US" baseline="0" smtClean="0"/>
              <a:t>Coasters:  2 @MK (BTMRR, SM), 1 @DHS (RnRC), 1 @AK (Everest)</a:t>
            </a:r>
          </a:p>
          <a:p>
            <a:r>
              <a:rPr lang="en-US" baseline="0" smtClean="0"/>
              <a:t>Most attractions are "shows with a moving component"</a:t>
            </a:r>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*The*</a:t>
            </a:r>
            <a:r>
              <a:rPr lang="en-US" baseline="0" smtClean="0"/>
              <a:t> </a:t>
            </a:r>
            <a:r>
              <a:rPr lang="en-US" smtClean="0"/>
              <a:t>Disney park</a:t>
            </a:r>
          </a:p>
          <a:p>
            <a:r>
              <a:rPr lang="en-US" smtClean="0"/>
              <a:t>"Castle leads the entrance way,</a:t>
            </a:r>
            <a:r>
              <a:rPr lang="en-US" baseline="0" smtClean="0"/>
              <a:t> to seven lands and more.  Step inside our story book, imagine what's in store."</a:t>
            </a:r>
          </a:p>
          <a:p>
            <a:r>
              <a:rPr lang="en-US" baseline="0" smtClean="0"/>
              <a:t>hub-and-spoke system</a:t>
            </a:r>
          </a:p>
          <a:p>
            <a:r>
              <a:rPr lang="en-US" baseline="0" smtClean="0"/>
              <a:t>Toontown may be gone by January</a:t>
            </a:r>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45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Originally</a:t>
            </a:r>
            <a:r>
              <a:rPr lang="en-US" baseline="0" smtClean="0"/>
              <a:t> planned to be real-working city, "Experimental Prototype Community of Tomorrow"</a:t>
            </a:r>
          </a:p>
          <a:p>
            <a:r>
              <a:rPr lang="en-US" baseline="0" smtClean="0"/>
              <a:t>Twice the size of Magic Kingdom</a:t>
            </a:r>
          </a:p>
          <a:p>
            <a:r>
              <a:rPr lang="en-US" baseline="0" smtClean="0"/>
              <a:t>Every Person Comes Out Tired</a:t>
            </a:r>
          </a:p>
          <a:p>
            <a:r>
              <a:rPr lang="en-US" baseline="0" smtClean="0"/>
              <a:t>IllumiNations</a:t>
            </a:r>
          </a:p>
          <a:p>
            <a:r>
              <a:rPr lang="en-US" baseline="0" smtClean="0"/>
              <a:t>Kim Possible Adventure</a:t>
            </a:r>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06B29A-52E0-4167-96E9-77B91197361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AE8E843-3A9F-48B8-8359-12FAA8D48A1C}" type="datetimeFigureOut">
              <a:rPr lang="en-US" smtClean="0"/>
              <a:pPr/>
              <a:t>12/8/2010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E4819CC-93EC-41FA-9378-8CD6DC121F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E8E843-3A9F-48B8-8359-12FAA8D48A1C}"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819CC-93EC-41FA-9378-8CD6DC121F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E8E843-3A9F-48B8-8359-12FAA8D48A1C}"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819CC-93EC-41FA-9378-8CD6DC121F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E8E843-3A9F-48B8-8359-12FAA8D48A1C}"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819CC-93EC-41FA-9378-8CD6DC121F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E8E843-3A9F-48B8-8359-12FAA8D48A1C}"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819CC-93EC-41FA-9378-8CD6DC121F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E8E843-3A9F-48B8-8359-12FAA8D48A1C}" type="datetimeFigureOut">
              <a:rPr lang="en-US" smtClean="0"/>
              <a:pPr/>
              <a:t>12/8/2010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819CC-93EC-41FA-9378-8CD6DC121F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AE8E843-3A9F-48B8-8359-12FAA8D48A1C}" type="datetimeFigureOut">
              <a:rPr lang="en-US" smtClean="0"/>
              <a:pPr/>
              <a:t>12/8/2010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4819CC-93EC-41FA-9378-8CD6DC121F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E8E843-3A9F-48B8-8359-12FAA8D48A1C}" type="datetimeFigureOut">
              <a:rPr lang="en-US" smtClean="0"/>
              <a:pPr/>
              <a:t>12/8/2010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4819CC-93EC-41FA-9378-8CD6DC121F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8E843-3A9F-48B8-8359-12FAA8D48A1C}" type="datetimeFigureOut">
              <a:rPr lang="en-US" smtClean="0"/>
              <a:pPr/>
              <a:t>12/8/2010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4819CC-93EC-41FA-9378-8CD6DC121F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E8E843-3A9F-48B8-8359-12FAA8D48A1C}" type="datetimeFigureOut">
              <a:rPr lang="en-US" smtClean="0"/>
              <a:pPr/>
              <a:t>12/8/2010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819CC-93EC-41FA-9378-8CD6DC121F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E8E843-3A9F-48B8-8359-12FAA8D48A1C}" type="datetimeFigureOut">
              <a:rPr lang="en-US" smtClean="0"/>
              <a:pPr/>
              <a:t>12/8/2010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E4819CC-93EC-41FA-9378-8CD6DC121F7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AE8E843-3A9F-48B8-8359-12FAA8D48A1C}" type="datetimeFigureOut">
              <a:rPr lang="en-US" smtClean="0"/>
              <a:pPr/>
              <a:t>12/8/2010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4819CC-93EC-41FA-9378-8CD6DC121F7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amazon.com/Unofficial-Guide-Disney-World-Guides/dp/047061529X/ref=sr_1_1?ie=UTF8&amp;qid=1291824995&amp;sr=8-1"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Walt Disney World</a:t>
            </a:r>
            <a:endParaRPr lang="en-US"/>
          </a:p>
        </p:txBody>
      </p:sp>
      <p:sp>
        <p:nvSpPr>
          <p:cNvPr id="3" name="Subtitle 2"/>
          <p:cNvSpPr>
            <a:spLocks noGrp="1"/>
          </p:cNvSpPr>
          <p:nvPr>
            <p:ph type="subTitle" idx="1"/>
          </p:nvPr>
        </p:nvSpPr>
        <p:spPr/>
        <p:txBody>
          <a:bodyPr/>
          <a:lstStyle/>
          <a:p>
            <a:r>
              <a:rPr lang="en-US" smtClean="0"/>
              <a:t>Knowledge + Planning = Magic</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Transportation to WDW, cont'd</a:t>
            </a:r>
            <a:endParaRPr lang="en-US"/>
          </a:p>
        </p:txBody>
      </p:sp>
      <p:sp>
        <p:nvSpPr>
          <p:cNvPr id="3" name="Content Placeholder 2"/>
          <p:cNvSpPr>
            <a:spLocks noGrp="1"/>
          </p:cNvSpPr>
          <p:nvPr>
            <p:ph idx="1"/>
          </p:nvPr>
        </p:nvSpPr>
        <p:spPr/>
        <p:txBody>
          <a:bodyPr>
            <a:normAutofit/>
          </a:bodyPr>
          <a:lstStyle/>
          <a:p>
            <a:r>
              <a:rPr lang="en-US" smtClean="0">
                <a:latin typeface="+mj-lt"/>
              </a:rPr>
              <a:t>Disney's Magical Express</a:t>
            </a:r>
          </a:p>
          <a:p>
            <a:pPr lvl="1"/>
            <a:r>
              <a:rPr lang="en-US" smtClean="0">
                <a:latin typeface="+mj-lt"/>
              </a:rPr>
              <a:t>Available to anyone staying on-site</a:t>
            </a:r>
          </a:p>
          <a:p>
            <a:pPr lvl="1"/>
            <a:r>
              <a:rPr lang="en-US" smtClean="0">
                <a:latin typeface="+mj-lt"/>
              </a:rPr>
              <a:t>FREE</a:t>
            </a:r>
          </a:p>
          <a:p>
            <a:pPr lvl="1"/>
            <a:r>
              <a:rPr lang="en-US" smtClean="0">
                <a:latin typeface="+mj-lt"/>
              </a:rPr>
              <a:t>"motor coach".  ie, bus</a:t>
            </a:r>
          </a:p>
          <a:p>
            <a:pPr lvl="1"/>
            <a:r>
              <a:rPr lang="en-US" smtClean="0">
                <a:latin typeface="+mj-lt"/>
              </a:rPr>
              <a:t>during peak times, can be a bit of a wait</a:t>
            </a:r>
          </a:p>
          <a:p>
            <a:pPr lvl="2"/>
            <a:r>
              <a:rPr lang="en-US" smtClean="0">
                <a:latin typeface="+mj-lt"/>
              </a:rPr>
              <a:t>Makes multiple stops at up to 4 Disney hotels</a:t>
            </a:r>
          </a:p>
          <a:p>
            <a:pPr lvl="1"/>
            <a:r>
              <a:rPr lang="en-US" smtClean="0">
                <a:latin typeface="+mj-lt"/>
              </a:rPr>
              <a:t>return time will be 3 hours before your flight</a:t>
            </a:r>
          </a:p>
          <a:p>
            <a:pPr lvl="1"/>
            <a:r>
              <a:rPr lang="en-US" smtClean="0">
                <a:latin typeface="+mj-lt"/>
              </a:rPr>
              <a:t>Pickup and Transfer your bags for you</a:t>
            </a:r>
          </a:p>
          <a:p>
            <a:pPr lvl="1"/>
            <a:r>
              <a:rPr lang="en-US" smtClean="0">
                <a:latin typeface="+mj-lt"/>
              </a:rPr>
              <a:t>Resort Airline Checkin</a:t>
            </a:r>
          </a:p>
          <a:p>
            <a:pPr lvl="2"/>
            <a:r>
              <a:rPr lang="en-US" smtClean="0">
                <a:latin typeface="+mj-lt"/>
              </a:rPr>
              <a:t>Check your bags and get your boarding passes right at your hotel</a:t>
            </a:r>
            <a:endParaRPr lang="en-US">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Transportation within WDW</a:t>
            </a:r>
            <a:endParaRPr lang="en-US"/>
          </a:p>
        </p:txBody>
      </p:sp>
      <p:sp>
        <p:nvSpPr>
          <p:cNvPr id="3" name="Content Placeholder 2"/>
          <p:cNvSpPr>
            <a:spLocks noGrp="1"/>
          </p:cNvSpPr>
          <p:nvPr>
            <p:ph idx="1"/>
          </p:nvPr>
        </p:nvSpPr>
        <p:spPr/>
        <p:txBody>
          <a:bodyPr>
            <a:normAutofit fontScale="92500"/>
          </a:bodyPr>
          <a:lstStyle/>
          <a:p>
            <a:r>
              <a:rPr lang="en-US" smtClean="0">
                <a:latin typeface="+mj-lt"/>
              </a:rPr>
              <a:t>Your own/rental car</a:t>
            </a:r>
          </a:p>
          <a:p>
            <a:pPr lvl="1"/>
            <a:r>
              <a:rPr lang="en-US" smtClean="0">
                <a:latin typeface="+mj-lt"/>
              </a:rPr>
              <a:t>most convenient - if you don't mind driving on vacation</a:t>
            </a:r>
          </a:p>
          <a:p>
            <a:pPr lvl="1"/>
            <a:r>
              <a:rPr lang="en-US" smtClean="0">
                <a:latin typeface="+mj-lt"/>
              </a:rPr>
              <a:t>Parking at theme parks = $14</a:t>
            </a:r>
          </a:p>
          <a:p>
            <a:pPr lvl="2"/>
            <a:r>
              <a:rPr lang="en-US" smtClean="0">
                <a:latin typeface="+mj-lt"/>
              </a:rPr>
              <a:t>pay only once per day</a:t>
            </a:r>
          </a:p>
          <a:p>
            <a:pPr lvl="2"/>
            <a:r>
              <a:rPr lang="en-US" smtClean="0">
                <a:latin typeface="+mj-lt"/>
              </a:rPr>
              <a:t>parking fee waived for Resort guests and Annual Passholders</a:t>
            </a:r>
          </a:p>
          <a:p>
            <a:r>
              <a:rPr lang="en-US" smtClean="0">
                <a:latin typeface="+mj-lt"/>
              </a:rPr>
              <a:t>Disney transportation</a:t>
            </a:r>
          </a:p>
          <a:p>
            <a:pPr lvl="1"/>
            <a:r>
              <a:rPr lang="en-US" smtClean="0">
                <a:latin typeface="+mj-lt"/>
              </a:rPr>
              <a:t>boats, busses, monorails</a:t>
            </a:r>
          </a:p>
          <a:p>
            <a:pPr lvl="1"/>
            <a:r>
              <a:rPr lang="en-US" smtClean="0">
                <a:latin typeface="+mj-lt"/>
              </a:rPr>
              <a:t>on Disney's schedule</a:t>
            </a:r>
          </a:p>
          <a:p>
            <a:pPr lvl="2"/>
            <a:r>
              <a:rPr lang="en-US" smtClean="0">
                <a:latin typeface="+mj-lt"/>
              </a:rPr>
              <a:t>"average  of every 20 minutes"</a:t>
            </a:r>
          </a:p>
          <a:p>
            <a:pPr lvl="1"/>
            <a:r>
              <a:rPr lang="en-US" smtClean="0">
                <a:latin typeface="+mj-lt"/>
              </a:rPr>
              <a:t>No hotel-to-hotel transportation (must transfer at a park or DTD)</a:t>
            </a:r>
          </a:p>
          <a:p>
            <a:pPr lvl="1"/>
            <a:r>
              <a:rPr lang="en-US" smtClean="0">
                <a:latin typeface="+mj-lt"/>
              </a:rPr>
              <a:t>No park-to-DTD transportation (must transfer at a hotel)</a:t>
            </a:r>
            <a:endParaRPr lang="en-US">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Fastpass</a:t>
            </a:r>
            <a:endParaRPr lang="en-US"/>
          </a:p>
        </p:txBody>
      </p:sp>
      <p:sp>
        <p:nvSpPr>
          <p:cNvPr id="3" name="Content Placeholder 2"/>
          <p:cNvSpPr>
            <a:spLocks noGrp="1"/>
          </p:cNvSpPr>
          <p:nvPr>
            <p:ph idx="1"/>
          </p:nvPr>
        </p:nvSpPr>
        <p:spPr>
          <a:xfrm>
            <a:off x="228600" y="1935480"/>
            <a:ext cx="8763000" cy="4693920"/>
          </a:xfrm>
        </p:spPr>
        <p:txBody>
          <a:bodyPr>
            <a:normAutofit fontScale="85000" lnSpcReduction="10000"/>
          </a:bodyPr>
          <a:lstStyle/>
          <a:p>
            <a:r>
              <a:rPr lang="en-US" smtClean="0">
                <a:latin typeface="+mj-lt"/>
              </a:rPr>
              <a:t>Allows you to "reserve" a time in line in advance, and return with a short (5-15 minute) wait.</a:t>
            </a:r>
          </a:p>
          <a:p>
            <a:r>
              <a:rPr lang="en-US" smtClean="0">
                <a:latin typeface="+mj-lt"/>
              </a:rPr>
              <a:t>Completely, entirely, 100% free</a:t>
            </a:r>
          </a:p>
          <a:p>
            <a:pPr lvl="1"/>
            <a:r>
              <a:rPr lang="en-US" smtClean="0">
                <a:latin typeface="+mj-lt"/>
              </a:rPr>
              <a:t>Unlike other parks like Universal or SixFlags</a:t>
            </a:r>
          </a:p>
          <a:p>
            <a:r>
              <a:rPr lang="en-US" smtClean="0">
                <a:latin typeface="+mj-lt"/>
              </a:rPr>
              <a:t>Available at *most* major attractions in each park</a:t>
            </a:r>
          </a:p>
          <a:p>
            <a:r>
              <a:rPr lang="en-US" smtClean="0">
                <a:latin typeface="+mj-lt"/>
              </a:rPr>
              <a:t>Go to attraction you want to ride.  Sign out front will have "Standby" wait time and FastPass return time</a:t>
            </a:r>
          </a:p>
          <a:p>
            <a:pPr lvl="1"/>
            <a:r>
              <a:rPr lang="en-US" smtClean="0">
                <a:latin typeface="+mj-lt"/>
              </a:rPr>
              <a:t>To use FastPass, put your park admission ticket in the FastPass machine.</a:t>
            </a:r>
          </a:p>
          <a:p>
            <a:pPr lvl="1"/>
            <a:r>
              <a:rPr lang="en-US" smtClean="0">
                <a:latin typeface="+mj-lt"/>
              </a:rPr>
              <a:t>Machine will read your ticket and return it</a:t>
            </a:r>
          </a:p>
          <a:p>
            <a:pPr lvl="1"/>
            <a:r>
              <a:rPr lang="en-US" smtClean="0">
                <a:latin typeface="+mj-lt"/>
              </a:rPr>
              <a:t>Machine will distribute your FastPass ticket (see next slide)</a:t>
            </a:r>
          </a:p>
          <a:p>
            <a:pPr lvl="1"/>
            <a:r>
              <a:rPr lang="en-US" smtClean="0">
                <a:latin typeface="+mj-lt"/>
              </a:rPr>
              <a:t>Return to the attraction any time after the Start time</a:t>
            </a:r>
          </a:p>
          <a:p>
            <a:pPr lvl="2"/>
            <a:r>
              <a:rPr lang="en-US" smtClean="0">
                <a:latin typeface="+mj-lt"/>
              </a:rPr>
              <a:t>End time is almost NEVER enforced.</a:t>
            </a:r>
          </a:p>
          <a:p>
            <a:pPr lvl="1"/>
            <a:r>
              <a:rPr lang="en-US" smtClean="0">
                <a:latin typeface="+mj-lt"/>
              </a:rPr>
              <a:t>Enter the attraction's FastPass Return queue instead of Standby queue</a:t>
            </a:r>
            <a:endParaRPr lang="en-US">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FastPass</a:t>
            </a:r>
            <a:endParaRPr lang="en-US"/>
          </a:p>
        </p:txBody>
      </p:sp>
      <p:pic>
        <p:nvPicPr>
          <p:cNvPr id="4" name="Picture 3" descr="FastPass.jpg"/>
          <p:cNvPicPr>
            <a:picLocks noChangeAspect="1"/>
          </p:cNvPicPr>
          <p:nvPr/>
        </p:nvPicPr>
        <p:blipFill>
          <a:blip r:embed="rId3" cstate="print"/>
          <a:stretch>
            <a:fillRect/>
          </a:stretch>
        </p:blipFill>
        <p:spPr>
          <a:xfrm>
            <a:off x="3048000" y="1828800"/>
            <a:ext cx="3048000" cy="4805083"/>
          </a:xfrm>
          <a:prstGeom prst="rect">
            <a:avLst/>
          </a:prstGeom>
        </p:spPr>
      </p:pic>
      <p:sp>
        <p:nvSpPr>
          <p:cNvPr id="5" name="TextBox 4"/>
          <p:cNvSpPr txBox="1"/>
          <p:nvPr/>
        </p:nvSpPr>
        <p:spPr>
          <a:xfrm>
            <a:off x="685800" y="2209800"/>
            <a:ext cx="1023357" cy="276999"/>
          </a:xfrm>
          <a:prstGeom prst="rect">
            <a:avLst/>
          </a:prstGeom>
          <a:noFill/>
        </p:spPr>
        <p:txBody>
          <a:bodyPr wrap="none" lIns="0" tIns="0" rIns="0" bIns="0" rtlCol="0">
            <a:spAutoFit/>
          </a:bodyPr>
          <a:lstStyle/>
          <a:p>
            <a:pPr algn="r"/>
            <a:r>
              <a:rPr lang="en-US" smtClean="0"/>
              <a:t>Attraction</a:t>
            </a:r>
            <a:endParaRPr lang="en-US"/>
          </a:p>
        </p:txBody>
      </p:sp>
      <p:sp>
        <p:nvSpPr>
          <p:cNvPr id="6" name="Oval 5"/>
          <p:cNvSpPr/>
          <p:nvPr/>
        </p:nvSpPr>
        <p:spPr>
          <a:xfrm>
            <a:off x="2895600" y="1828800"/>
            <a:ext cx="3581400" cy="1143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stCxn id="5" idx="3"/>
            <a:endCxn id="6" idx="2"/>
          </p:cNvCxnSpPr>
          <p:nvPr/>
        </p:nvCxnSpPr>
        <p:spPr>
          <a:xfrm>
            <a:off x="1709157" y="2348300"/>
            <a:ext cx="1186443" cy="52000"/>
          </a:xfrm>
          <a:prstGeom prst="straightConnector1">
            <a:avLst/>
          </a:prstGeom>
          <a:ln w="158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3810000" y="3886200"/>
            <a:ext cx="1524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62000" y="3733800"/>
            <a:ext cx="2192908" cy="492443"/>
          </a:xfrm>
          <a:prstGeom prst="rect">
            <a:avLst/>
          </a:prstGeom>
          <a:noFill/>
        </p:spPr>
        <p:txBody>
          <a:bodyPr wrap="none" lIns="0" tIns="0" rIns="0" bIns="0" rtlCol="0">
            <a:spAutoFit/>
          </a:bodyPr>
          <a:lstStyle/>
          <a:p>
            <a:pPr algn="r"/>
            <a:r>
              <a:rPr lang="en-US" smtClean="0"/>
              <a:t>Return no earlier than</a:t>
            </a:r>
            <a:br>
              <a:rPr lang="en-US" smtClean="0"/>
            </a:br>
            <a:r>
              <a:rPr lang="en-US" sz="1400" smtClean="0"/>
              <a:t>(strictly enforced)</a:t>
            </a:r>
            <a:endParaRPr lang="en-US"/>
          </a:p>
        </p:txBody>
      </p:sp>
      <p:cxnSp>
        <p:nvCxnSpPr>
          <p:cNvPr id="12" name="Straight Arrow Connector 11"/>
          <p:cNvCxnSpPr>
            <a:stCxn id="10" idx="3"/>
            <a:endCxn id="9" idx="2"/>
          </p:cNvCxnSpPr>
          <p:nvPr/>
        </p:nvCxnSpPr>
        <p:spPr>
          <a:xfrm>
            <a:off x="2954908" y="3980022"/>
            <a:ext cx="855092" cy="134778"/>
          </a:xfrm>
          <a:prstGeom prst="straightConnector1">
            <a:avLst/>
          </a:prstGeom>
          <a:ln w="158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886200" y="4495800"/>
            <a:ext cx="12954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324600" y="4419600"/>
            <a:ext cx="2014654" cy="492443"/>
          </a:xfrm>
          <a:prstGeom prst="rect">
            <a:avLst/>
          </a:prstGeom>
          <a:noFill/>
        </p:spPr>
        <p:txBody>
          <a:bodyPr wrap="none" lIns="0" tIns="0" rIns="0" bIns="0" rtlCol="0">
            <a:spAutoFit/>
          </a:bodyPr>
          <a:lstStyle/>
          <a:p>
            <a:r>
              <a:rPr lang="en-US" smtClean="0"/>
              <a:t>Return no later than</a:t>
            </a:r>
            <a:br>
              <a:rPr lang="en-US" smtClean="0"/>
            </a:br>
            <a:r>
              <a:rPr lang="en-US" sz="1400" smtClean="0"/>
              <a:t>(almost never enforced)</a:t>
            </a:r>
            <a:endParaRPr lang="en-US" smtClean="0"/>
          </a:p>
        </p:txBody>
      </p:sp>
      <p:cxnSp>
        <p:nvCxnSpPr>
          <p:cNvPr id="19" name="Straight Arrow Connector 18"/>
          <p:cNvCxnSpPr>
            <a:stCxn id="17" idx="1"/>
            <a:endCxn id="15" idx="6"/>
          </p:cNvCxnSpPr>
          <p:nvPr/>
        </p:nvCxnSpPr>
        <p:spPr>
          <a:xfrm rot="10800000">
            <a:off x="5181600" y="4648200"/>
            <a:ext cx="1143000" cy="17622"/>
          </a:xfrm>
          <a:prstGeom prst="straightConnector1">
            <a:avLst/>
          </a:prstGeom>
          <a:ln w="158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495800" y="6019800"/>
            <a:ext cx="7620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14400" y="5410200"/>
            <a:ext cx="2028056" cy="769441"/>
          </a:xfrm>
          <a:prstGeom prst="rect">
            <a:avLst/>
          </a:prstGeom>
          <a:noFill/>
        </p:spPr>
        <p:txBody>
          <a:bodyPr wrap="none" lIns="0" tIns="0" rIns="0" bIns="0" rtlCol="0">
            <a:spAutoFit/>
          </a:bodyPr>
          <a:lstStyle/>
          <a:p>
            <a:pPr algn="r"/>
            <a:r>
              <a:rPr lang="en-US" smtClean="0"/>
              <a:t>Cannot get a new</a:t>
            </a:r>
            <a:br>
              <a:rPr lang="en-US" smtClean="0"/>
            </a:br>
            <a:r>
              <a:rPr lang="en-US" smtClean="0"/>
              <a:t>FastPass until</a:t>
            </a:r>
            <a:br>
              <a:rPr lang="en-US" smtClean="0"/>
            </a:br>
            <a:r>
              <a:rPr lang="en-US" sz="1400" smtClean="0"/>
              <a:t>(technologically enforced)</a:t>
            </a:r>
            <a:endParaRPr lang="en-US" smtClean="0"/>
          </a:p>
        </p:txBody>
      </p:sp>
      <p:cxnSp>
        <p:nvCxnSpPr>
          <p:cNvPr id="23" name="Straight Arrow Connector 22"/>
          <p:cNvCxnSpPr>
            <a:stCxn id="21" idx="3"/>
            <a:endCxn id="20" idx="2"/>
          </p:cNvCxnSpPr>
          <p:nvPr/>
        </p:nvCxnSpPr>
        <p:spPr>
          <a:xfrm>
            <a:off x="2942456" y="5794921"/>
            <a:ext cx="1553344" cy="377279"/>
          </a:xfrm>
          <a:prstGeom prst="straightConnector1">
            <a:avLst/>
          </a:prstGeom>
          <a:ln w="158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3276600" y="4800600"/>
            <a:ext cx="2514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6400800" y="5257800"/>
            <a:ext cx="1681358" cy="492443"/>
          </a:xfrm>
          <a:prstGeom prst="rect">
            <a:avLst/>
          </a:prstGeom>
          <a:noFill/>
        </p:spPr>
        <p:txBody>
          <a:bodyPr wrap="none" lIns="0" tIns="0" rIns="0" bIns="0" rtlCol="0">
            <a:spAutoFit/>
          </a:bodyPr>
          <a:lstStyle/>
          <a:p>
            <a:r>
              <a:rPr lang="en-US" smtClean="0"/>
              <a:t>Date valid</a:t>
            </a:r>
          </a:p>
          <a:p>
            <a:r>
              <a:rPr lang="en-US" sz="1400" smtClean="0"/>
              <a:t>(Enforcement tossup)</a:t>
            </a:r>
          </a:p>
        </p:txBody>
      </p:sp>
      <p:cxnSp>
        <p:nvCxnSpPr>
          <p:cNvPr id="27" name="Straight Arrow Connector 26"/>
          <p:cNvCxnSpPr>
            <a:stCxn id="25" idx="1"/>
            <a:endCxn id="24" idx="6"/>
          </p:cNvCxnSpPr>
          <p:nvPr/>
        </p:nvCxnSpPr>
        <p:spPr>
          <a:xfrm rot="10800000">
            <a:off x="5791200" y="4953000"/>
            <a:ext cx="609600" cy="551022"/>
          </a:xfrm>
          <a:prstGeom prst="straightConnector1">
            <a:avLst/>
          </a:prstGeom>
          <a:ln w="158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FastPass availability</a:t>
            </a:r>
            <a:endParaRPr lang="en-US"/>
          </a:p>
        </p:txBody>
      </p:sp>
      <p:sp>
        <p:nvSpPr>
          <p:cNvPr id="3" name="Content Placeholder 2"/>
          <p:cNvSpPr>
            <a:spLocks noGrp="1"/>
          </p:cNvSpPr>
          <p:nvPr>
            <p:ph idx="1"/>
          </p:nvPr>
        </p:nvSpPr>
        <p:spPr>
          <a:xfrm>
            <a:off x="228600" y="1935480"/>
            <a:ext cx="8686800" cy="4922520"/>
          </a:xfrm>
        </p:spPr>
        <p:txBody>
          <a:bodyPr>
            <a:normAutofit fontScale="85000" lnSpcReduction="20000"/>
          </a:bodyPr>
          <a:lstStyle/>
          <a:p>
            <a:r>
              <a:rPr lang="en-US" smtClean="0">
                <a:latin typeface="+mj-lt"/>
              </a:rPr>
              <a:t>There are a limited number of FPs for each attraction each day</a:t>
            </a:r>
          </a:p>
          <a:p>
            <a:r>
              <a:rPr lang="en-US" smtClean="0">
                <a:latin typeface="+mj-lt"/>
              </a:rPr>
              <a:t>As more people get a FP, the return window moves to later and later in the day</a:t>
            </a:r>
          </a:p>
          <a:p>
            <a:r>
              <a:rPr lang="en-US" smtClean="0">
                <a:latin typeface="+mj-lt"/>
              </a:rPr>
              <a:t>Eventually, attraction will stop distributing FPs</a:t>
            </a:r>
          </a:p>
          <a:p>
            <a:pPr lvl="1"/>
            <a:r>
              <a:rPr lang="en-US" smtClean="0">
                <a:latin typeface="+mj-lt"/>
              </a:rPr>
              <a:t>In some attractions (Soarin', Toy Story Mania), this can happen as early as 10:00 or 11:00am</a:t>
            </a:r>
          </a:p>
          <a:p>
            <a:r>
              <a:rPr lang="en-US" smtClean="0">
                <a:latin typeface="+mj-lt"/>
              </a:rPr>
              <a:t>You can get your next FP the *earlier* of: 2 hours from now, or when your FP window starts</a:t>
            </a:r>
          </a:p>
          <a:p>
            <a:pPr lvl="1"/>
            <a:r>
              <a:rPr lang="en-US" smtClean="0">
                <a:latin typeface="+mj-lt"/>
              </a:rPr>
              <a:t>If you get a FP at 1:00pm, with a return window of 6pm-7pm, you can get a new FP at 3:00pm</a:t>
            </a:r>
          </a:p>
          <a:p>
            <a:pPr lvl="1"/>
            <a:r>
              <a:rPr lang="en-US" smtClean="0">
                <a:latin typeface="+mj-lt"/>
              </a:rPr>
              <a:t>If you get a FP at 1:00pm, with a return window of 1:45-2:45pm, you can get a new FP at 1:45pm.</a:t>
            </a:r>
          </a:p>
          <a:p>
            <a:pPr lvl="1"/>
            <a:r>
              <a:rPr lang="en-US" smtClean="0">
                <a:latin typeface="+mj-lt"/>
              </a:rPr>
              <a:t>Your FP ticket will always tell you when your next FP is available.</a:t>
            </a:r>
          </a:p>
          <a:p>
            <a:r>
              <a:rPr lang="en-US" smtClean="0">
                <a:latin typeface="+mj-lt"/>
              </a:rPr>
              <a:t>EVERY member of the party must have their own FastPass ticket.  You must insert each person's theme park ticket into the FP machine, one at a time, and retrieve ALL of the FP tickets that come out.</a:t>
            </a:r>
            <a:endParaRPr lang="en-US">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Rider Swap (ie Child Swap)</a:t>
            </a:r>
            <a:endParaRPr lang="en-US"/>
          </a:p>
        </p:txBody>
      </p:sp>
      <p:sp>
        <p:nvSpPr>
          <p:cNvPr id="3" name="Content Placeholder 2"/>
          <p:cNvSpPr>
            <a:spLocks noGrp="1"/>
          </p:cNvSpPr>
          <p:nvPr>
            <p:ph idx="1"/>
          </p:nvPr>
        </p:nvSpPr>
        <p:spPr>
          <a:xfrm>
            <a:off x="228600" y="1935480"/>
            <a:ext cx="8686800" cy="4693920"/>
          </a:xfrm>
        </p:spPr>
        <p:txBody>
          <a:bodyPr>
            <a:normAutofit fontScale="92500" lnSpcReduction="10000"/>
          </a:bodyPr>
          <a:lstStyle/>
          <a:p>
            <a:r>
              <a:rPr lang="en-US" smtClean="0">
                <a:latin typeface="+mj-lt"/>
              </a:rPr>
              <a:t>If not everyone in your party can/wants to ride an attraction, and needs a caretaker, other members of your party do not need to wait in the full line twice</a:t>
            </a:r>
          </a:p>
          <a:p>
            <a:r>
              <a:rPr lang="en-US" smtClean="0">
                <a:latin typeface="+mj-lt"/>
              </a:rPr>
              <a:t>Tell first Cast Member you see that you want to use Rider Swap</a:t>
            </a:r>
          </a:p>
          <a:p>
            <a:r>
              <a:rPr lang="en-US" smtClean="0">
                <a:latin typeface="+mj-lt"/>
              </a:rPr>
              <a:t>Two different methods, depending on attraction</a:t>
            </a:r>
          </a:p>
          <a:p>
            <a:pPr lvl="1"/>
            <a:r>
              <a:rPr lang="en-US" smtClean="0">
                <a:latin typeface="+mj-lt"/>
              </a:rPr>
              <a:t>CM will give first caretaker a Rider Swap ticket that looks similar to a FastPass.  First rider waits in the standby queue, rides the attraction.  When first rider is done, becomes the second caretaker.  First caretaker enters the FP queue and becomes the second rider</a:t>
            </a:r>
          </a:p>
          <a:p>
            <a:pPr lvl="1"/>
            <a:r>
              <a:rPr lang="en-US" smtClean="0">
                <a:latin typeface="+mj-lt"/>
              </a:rPr>
              <a:t>All members of the party enter the full queue together.  At load area, CM will escort first caretaker to the unload area while first rider rides.  When first rider unloads, becomes second caretaker.  CM escorts first caretaker back to load area to become second rider.</a:t>
            </a:r>
            <a:endParaRPr lang="en-US">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Photopass</a:t>
            </a:r>
            <a:endParaRPr lang="en-US"/>
          </a:p>
        </p:txBody>
      </p:sp>
      <p:sp>
        <p:nvSpPr>
          <p:cNvPr id="3" name="Content Placeholder 2"/>
          <p:cNvSpPr>
            <a:spLocks noGrp="1"/>
          </p:cNvSpPr>
          <p:nvPr>
            <p:ph idx="1"/>
          </p:nvPr>
        </p:nvSpPr>
        <p:spPr/>
        <p:txBody>
          <a:bodyPr>
            <a:normAutofit lnSpcReduction="10000"/>
          </a:bodyPr>
          <a:lstStyle/>
          <a:p>
            <a:r>
              <a:rPr lang="en-US" smtClean="0">
                <a:latin typeface="+mj-lt"/>
              </a:rPr>
              <a:t>Disney's official photographers.</a:t>
            </a:r>
          </a:p>
          <a:p>
            <a:r>
              <a:rPr lang="en-US" smtClean="0">
                <a:latin typeface="+mj-lt"/>
              </a:rPr>
              <a:t>Found throughout the parks, water parks, and Downtown Disney.</a:t>
            </a:r>
          </a:p>
          <a:p>
            <a:r>
              <a:rPr lang="en-US" smtClean="0">
                <a:latin typeface="+mj-lt"/>
              </a:rPr>
              <a:t>First one will give you a PhotoPass card.  Hand this card to every Photographer who takes your photo for the rest of your trip</a:t>
            </a:r>
          </a:p>
          <a:p>
            <a:r>
              <a:rPr lang="en-US" smtClean="0">
                <a:latin typeface="+mj-lt"/>
              </a:rPr>
              <a:t>Bring the card to any Photo center, and you can see (and buy) all your Photos</a:t>
            </a:r>
          </a:p>
          <a:p>
            <a:r>
              <a:rPr lang="en-US" smtClean="0">
                <a:latin typeface="+mj-lt"/>
              </a:rPr>
              <a:t>You can also go to http://www.disneyphotopass.com when you get home, enter your card's code, and see/buy your photos online</a:t>
            </a:r>
            <a:endParaRPr lang="en-US">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Photopass tips</a:t>
            </a:r>
            <a:endParaRPr lang="en-US"/>
          </a:p>
        </p:txBody>
      </p:sp>
      <p:sp>
        <p:nvSpPr>
          <p:cNvPr id="3" name="Content Placeholder 2"/>
          <p:cNvSpPr>
            <a:spLocks noGrp="1"/>
          </p:cNvSpPr>
          <p:nvPr>
            <p:ph idx="1"/>
          </p:nvPr>
        </p:nvSpPr>
        <p:spPr/>
        <p:txBody>
          <a:bodyPr/>
          <a:lstStyle/>
          <a:p>
            <a:r>
              <a:rPr lang="en-US" smtClean="0">
                <a:latin typeface="+mj-lt"/>
              </a:rPr>
              <a:t>Write down or otherwise record your Photopass card number.  If you lose the card, the Photo center CMs can retrieve your photos with the number.</a:t>
            </a:r>
          </a:p>
          <a:p>
            <a:r>
              <a:rPr lang="en-US" smtClean="0">
                <a:latin typeface="+mj-lt"/>
              </a:rPr>
              <a:t>Photopass CMs will NEVER approach you or ask to take your photo.  They stand there and wait for you to ask them.</a:t>
            </a:r>
          </a:p>
          <a:p>
            <a:r>
              <a:rPr lang="en-US" smtClean="0">
                <a:latin typeface="+mj-lt"/>
              </a:rPr>
              <a:t>Photopass CMs will be happy to use your camera as well as theirs.  You simply have to ask.  This way, you still get everyone in your photos, but you don't have to buy any of Disney's overly-priced prints.</a:t>
            </a:r>
            <a:endParaRPr lang="en-US">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Ticket Options</a:t>
            </a:r>
            <a:endParaRPr lang="en-US"/>
          </a:p>
        </p:txBody>
      </p:sp>
      <p:sp>
        <p:nvSpPr>
          <p:cNvPr id="3" name="Content Placeholder 2"/>
          <p:cNvSpPr>
            <a:spLocks noGrp="1"/>
          </p:cNvSpPr>
          <p:nvPr>
            <p:ph idx="1"/>
          </p:nvPr>
        </p:nvSpPr>
        <p:spPr>
          <a:xfrm>
            <a:off x="152400" y="1828800"/>
            <a:ext cx="8763000" cy="4800600"/>
          </a:xfrm>
        </p:spPr>
        <p:txBody>
          <a:bodyPr>
            <a:normAutofit/>
          </a:bodyPr>
          <a:lstStyle/>
          <a:p>
            <a:r>
              <a:rPr lang="en-US" smtClean="0">
                <a:latin typeface="+mj-lt"/>
              </a:rPr>
              <a:t>Base Ticket - choose the number of days you want to visit a WDW theme park</a:t>
            </a:r>
          </a:p>
          <a:p>
            <a:pPr lvl="1"/>
            <a:r>
              <a:rPr lang="en-US" smtClean="0">
                <a:latin typeface="+mj-lt"/>
              </a:rPr>
              <a:t>1 day to 10 days available</a:t>
            </a:r>
          </a:p>
          <a:p>
            <a:pPr lvl="1"/>
            <a:r>
              <a:rPr lang="en-US" smtClean="0">
                <a:latin typeface="+mj-lt"/>
              </a:rPr>
              <a:t>Do not have to be consecutive days</a:t>
            </a:r>
          </a:p>
          <a:p>
            <a:pPr lvl="1"/>
            <a:r>
              <a:rPr lang="en-US" smtClean="0">
                <a:latin typeface="+mj-lt"/>
              </a:rPr>
              <a:t>Expires 14 days after the ticket's first use</a:t>
            </a:r>
          </a:p>
          <a:p>
            <a:pPr lvl="1"/>
            <a:r>
              <a:rPr lang="en-US" smtClean="0">
                <a:latin typeface="+mj-lt"/>
              </a:rPr>
              <a:t>Does not allow more than one park in one day</a:t>
            </a:r>
          </a:p>
          <a:p>
            <a:pPr lvl="2"/>
            <a:r>
              <a:rPr lang="en-US" smtClean="0">
                <a:latin typeface="+mj-lt"/>
              </a:rPr>
              <a:t>not even by using a second "day" from your ticket</a:t>
            </a:r>
          </a:p>
          <a:p>
            <a:pPr lvl="1"/>
            <a:r>
              <a:rPr lang="en-US" smtClean="0">
                <a:latin typeface="+mj-lt"/>
              </a:rPr>
              <a:t>Not valid for water parks</a:t>
            </a:r>
          </a:p>
          <a:p>
            <a:pPr lvl="1"/>
            <a:r>
              <a:rPr lang="en-US" smtClean="0">
                <a:latin typeface="+mj-lt"/>
              </a:rPr>
              <a:t>Front loaded - each subsequent day costs less and less</a:t>
            </a:r>
            <a:endParaRPr lang="en-US">
              <a:latin typeface="+mj-lt"/>
            </a:endParaRPr>
          </a:p>
          <a:p>
            <a:pPr lvl="2"/>
            <a:r>
              <a:rPr lang="en-US" smtClean="0">
                <a:latin typeface="+mj-lt"/>
              </a:rPr>
              <a:t>Day 1 = $82, Day 2 = $80, Day 3 = $62, Day 4 = $8</a:t>
            </a:r>
          </a:p>
          <a:p>
            <a:pPr lvl="2"/>
            <a:r>
              <a:rPr lang="en-US" smtClean="0">
                <a:latin typeface="+mj-lt"/>
              </a:rPr>
              <a:t>Days 5 - 10 = $5 each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Ticket Options, cont'd</a:t>
            </a:r>
            <a:endParaRPr lang="en-US"/>
          </a:p>
        </p:txBody>
      </p:sp>
      <p:sp>
        <p:nvSpPr>
          <p:cNvPr id="3" name="Content Placeholder 2"/>
          <p:cNvSpPr>
            <a:spLocks noGrp="1"/>
          </p:cNvSpPr>
          <p:nvPr>
            <p:ph idx="1"/>
          </p:nvPr>
        </p:nvSpPr>
        <p:spPr>
          <a:xfrm>
            <a:off x="457200" y="1935480"/>
            <a:ext cx="8382000" cy="4617720"/>
          </a:xfrm>
        </p:spPr>
        <p:txBody>
          <a:bodyPr>
            <a:normAutofit fontScale="92500" lnSpcReduction="10000"/>
          </a:bodyPr>
          <a:lstStyle/>
          <a:p>
            <a:r>
              <a:rPr lang="en-US" smtClean="0">
                <a:latin typeface="+mj-lt"/>
              </a:rPr>
              <a:t>Park Hopper option</a:t>
            </a:r>
          </a:p>
          <a:p>
            <a:pPr lvl="1"/>
            <a:r>
              <a:rPr lang="en-US" smtClean="0">
                <a:latin typeface="+mj-lt"/>
              </a:rPr>
              <a:t>Allows you to visit more than one theme park on a single day.</a:t>
            </a:r>
          </a:p>
          <a:p>
            <a:pPr lvl="1"/>
            <a:r>
              <a:rPr lang="en-US" smtClean="0">
                <a:latin typeface="+mj-lt"/>
              </a:rPr>
              <a:t>$54 per person</a:t>
            </a:r>
          </a:p>
          <a:p>
            <a:pPr lvl="2"/>
            <a:r>
              <a:rPr lang="en-US" smtClean="0">
                <a:latin typeface="+mj-lt"/>
              </a:rPr>
              <a:t>Regardless of whether you hop once or ten times (or never, in fact)</a:t>
            </a:r>
          </a:p>
          <a:p>
            <a:r>
              <a:rPr lang="en-US" smtClean="0">
                <a:latin typeface="+mj-lt"/>
              </a:rPr>
              <a:t>Water Park Fun &amp; More option</a:t>
            </a:r>
          </a:p>
          <a:p>
            <a:pPr lvl="1"/>
            <a:r>
              <a:rPr lang="en-US" smtClean="0">
                <a:latin typeface="+mj-lt"/>
              </a:rPr>
              <a:t>Grants a number of entrances to the "lesser gates", equal to the number of theme park days on your ticket</a:t>
            </a:r>
          </a:p>
          <a:p>
            <a:pPr lvl="1"/>
            <a:r>
              <a:rPr lang="en-US" smtClean="0">
                <a:latin typeface="+mj-lt"/>
              </a:rPr>
              <a:t>Typhoon Lagoon, Blizzard Beach, DisneyQuest, Wide World of Sports</a:t>
            </a:r>
          </a:p>
          <a:p>
            <a:pPr lvl="1"/>
            <a:r>
              <a:rPr lang="en-US" smtClean="0">
                <a:latin typeface="+mj-lt"/>
              </a:rPr>
              <a:t>$54 per person</a:t>
            </a:r>
          </a:p>
          <a:p>
            <a:pPr lvl="1"/>
            <a:r>
              <a:rPr lang="en-US" smtClean="0">
                <a:latin typeface="+mj-lt"/>
              </a:rPr>
              <a:t>Can be used on separate or different days as theme parks</a:t>
            </a:r>
          </a:p>
          <a:p>
            <a:pPr lvl="1"/>
            <a:r>
              <a:rPr lang="en-US" smtClean="0">
                <a:latin typeface="+mj-lt"/>
              </a:rPr>
              <a:t>Can use multiple entrances on same day</a:t>
            </a:r>
            <a:endParaRPr lang="en-US">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Big Is This Place?</a:t>
            </a:r>
            <a:endParaRPr lang="en-US"/>
          </a:p>
        </p:txBody>
      </p:sp>
      <p:sp>
        <p:nvSpPr>
          <p:cNvPr id="3" name="Content Placeholder 2"/>
          <p:cNvSpPr>
            <a:spLocks noGrp="1"/>
          </p:cNvSpPr>
          <p:nvPr>
            <p:ph idx="1"/>
          </p:nvPr>
        </p:nvSpPr>
        <p:spPr>
          <a:xfrm>
            <a:off x="457200" y="1935480"/>
            <a:ext cx="8305800" cy="4617720"/>
          </a:xfrm>
        </p:spPr>
        <p:txBody>
          <a:bodyPr>
            <a:normAutofit fontScale="85000" lnSpcReduction="20000"/>
          </a:bodyPr>
          <a:lstStyle/>
          <a:p>
            <a:r>
              <a:rPr lang="en-US" smtClean="0">
                <a:latin typeface="+mj-lt"/>
              </a:rPr>
              <a:t>47 square miles</a:t>
            </a:r>
          </a:p>
          <a:p>
            <a:pPr lvl="1"/>
            <a:r>
              <a:rPr lang="en-US" smtClean="0">
                <a:latin typeface="+mj-lt"/>
              </a:rPr>
              <a:t>Twice the size of Manhattan!</a:t>
            </a:r>
          </a:p>
          <a:p>
            <a:r>
              <a:rPr lang="en-US" smtClean="0">
                <a:latin typeface="+mj-lt"/>
              </a:rPr>
              <a:t>Four separate theme parks</a:t>
            </a:r>
          </a:p>
          <a:p>
            <a:pPr lvl="1"/>
            <a:r>
              <a:rPr lang="en-US" smtClean="0">
                <a:latin typeface="+mj-lt"/>
              </a:rPr>
              <a:t>Magic Kingdom, Epcot, Disney's Hollywood Studios, Disney's  Animal Kingdom</a:t>
            </a:r>
          </a:p>
          <a:p>
            <a:r>
              <a:rPr lang="en-US" smtClean="0">
                <a:latin typeface="+mj-lt"/>
              </a:rPr>
              <a:t>Two water parks</a:t>
            </a:r>
          </a:p>
          <a:p>
            <a:pPr lvl="1"/>
            <a:r>
              <a:rPr lang="en-US" smtClean="0">
                <a:latin typeface="+mj-lt"/>
              </a:rPr>
              <a:t>Typhoon Lagoon, Blizzard Beach</a:t>
            </a:r>
          </a:p>
          <a:p>
            <a:r>
              <a:rPr lang="en-US" smtClean="0">
                <a:latin typeface="+mj-lt"/>
              </a:rPr>
              <a:t>Over twenty resort hotels</a:t>
            </a:r>
          </a:p>
          <a:p>
            <a:r>
              <a:rPr lang="en-US" smtClean="0">
                <a:latin typeface="+mj-lt"/>
              </a:rPr>
              <a:t>Two shopping/dining/nightlife districts</a:t>
            </a:r>
          </a:p>
          <a:p>
            <a:pPr lvl="1"/>
            <a:r>
              <a:rPr lang="en-US" smtClean="0">
                <a:latin typeface="+mj-lt"/>
              </a:rPr>
              <a:t>Downtown Disney, The Boardwalk</a:t>
            </a:r>
          </a:p>
          <a:p>
            <a:r>
              <a:rPr lang="en-US" smtClean="0">
                <a:latin typeface="+mj-lt"/>
              </a:rPr>
              <a:t>Four full 18-hole golf courses</a:t>
            </a:r>
          </a:p>
          <a:p>
            <a:pPr lvl="1"/>
            <a:r>
              <a:rPr lang="en-US" smtClean="0">
                <a:latin typeface="+mj-lt"/>
              </a:rPr>
              <a:t>Two of which are on the PGA tour</a:t>
            </a:r>
          </a:p>
          <a:p>
            <a:r>
              <a:rPr lang="en-US" smtClean="0">
                <a:latin typeface="+mj-lt"/>
              </a:rPr>
              <a:t>Two mini-golf courses</a:t>
            </a:r>
          </a:p>
          <a:p>
            <a:r>
              <a:rPr lang="en-US" smtClean="0">
                <a:latin typeface="+mj-lt"/>
              </a:rPr>
              <a:t>And much more</a:t>
            </a:r>
          </a:p>
          <a:p>
            <a:endParaRPr lang="en-US">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Ticket Options con't</a:t>
            </a:r>
            <a:endParaRPr lang="en-US"/>
          </a:p>
        </p:txBody>
      </p:sp>
      <p:sp>
        <p:nvSpPr>
          <p:cNvPr id="3" name="Content Placeholder 2"/>
          <p:cNvSpPr>
            <a:spLocks noGrp="1"/>
          </p:cNvSpPr>
          <p:nvPr>
            <p:ph idx="1"/>
          </p:nvPr>
        </p:nvSpPr>
        <p:spPr/>
        <p:txBody>
          <a:bodyPr>
            <a:normAutofit fontScale="92500" lnSpcReduction="20000"/>
          </a:bodyPr>
          <a:lstStyle/>
          <a:p>
            <a:r>
              <a:rPr lang="en-US" smtClean="0">
                <a:latin typeface="+mj-lt"/>
              </a:rPr>
              <a:t>No Expiration option</a:t>
            </a:r>
          </a:p>
          <a:p>
            <a:pPr lvl="1"/>
            <a:r>
              <a:rPr lang="en-US" smtClean="0">
                <a:latin typeface="+mj-lt"/>
              </a:rPr>
              <a:t>removes the 14-day window of usage, makes unused days/entrances never expire</a:t>
            </a:r>
          </a:p>
          <a:p>
            <a:pPr lvl="1"/>
            <a:r>
              <a:rPr lang="en-US" smtClean="0">
                <a:latin typeface="+mj-lt"/>
              </a:rPr>
              <a:t>price depends on length of original ticket (not how many days remain)</a:t>
            </a:r>
          </a:p>
          <a:p>
            <a:pPr lvl="2"/>
            <a:r>
              <a:rPr lang="en-US" smtClean="0">
                <a:latin typeface="+mj-lt"/>
              </a:rPr>
              <a:t>$22 for a 2-day ticket, up to $213 for a 10-day ticket</a:t>
            </a:r>
          </a:p>
          <a:p>
            <a:pPr lvl="1"/>
            <a:r>
              <a:rPr lang="en-US" smtClean="0">
                <a:latin typeface="+mj-lt"/>
              </a:rPr>
              <a:t>ONLY time this option is worth it: if you remaining days will COMPLETELY cover your next vacation.</a:t>
            </a:r>
          </a:p>
          <a:p>
            <a:pPr lvl="2"/>
            <a:r>
              <a:rPr lang="en-US" smtClean="0">
                <a:latin typeface="+mj-lt"/>
              </a:rPr>
              <a:t>If you have to buy an additional ticket, you will obliterate your savings</a:t>
            </a:r>
          </a:p>
          <a:p>
            <a:pPr lvl="2"/>
            <a:r>
              <a:rPr lang="en-US" smtClean="0">
                <a:latin typeface="+mj-lt"/>
              </a:rPr>
              <a:t>You have a 10-day ticket.  You've used 7 days.  You buy the No Expiration option for $213.  But your next trip is also 7 days.  So you need to buy an additional 4 day ticket, for $232.  Total cost: $445.  If you had let those remaining 3 days expire, and just bought a 7 day ticket for your next trip: $247.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Ticket tips</a:t>
            </a:r>
            <a:endParaRPr lang="en-US"/>
          </a:p>
        </p:txBody>
      </p:sp>
      <p:sp>
        <p:nvSpPr>
          <p:cNvPr id="3" name="Content Placeholder 2"/>
          <p:cNvSpPr>
            <a:spLocks noGrp="1"/>
          </p:cNvSpPr>
          <p:nvPr>
            <p:ph idx="1"/>
          </p:nvPr>
        </p:nvSpPr>
        <p:spPr>
          <a:xfrm>
            <a:off x="152400" y="1935480"/>
            <a:ext cx="8839200" cy="4693920"/>
          </a:xfrm>
        </p:spPr>
        <p:txBody>
          <a:bodyPr>
            <a:normAutofit fontScale="85000" lnSpcReduction="10000"/>
          </a:bodyPr>
          <a:lstStyle/>
          <a:p>
            <a:r>
              <a:rPr lang="en-US" smtClean="0">
                <a:latin typeface="+mj-lt"/>
              </a:rPr>
              <a:t>Buy only the days/options you KNOW you will want to use</a:t>
            </a:r>
          </a:p>
          <a:p>
            <a:pPr lvl="1"/>
            <a:r>
              <a:rPr lang="en-US" smtClean="0">
                <a:latin typeface="+mj-lt"/>
              </a:rPr>
              <a:t>Tickets are always upgradeable, never downgradeable</a:t>
            </a:r>
          </a:p>
          <a:p>
            <a:pPr lvl="1"/>
            <a:r>
              <a:rPr lang="en-US" smtClean="0">
                <a:latin typeface="+mj-lt"/>
              </a:rPr>
              <a:t>To add days/options, visit any Guest Relations or Ticket sales window at the theme parks or DTD</a:t>
            </a:r>
          </a:p>
          <a:p>
            <a:r>
              <a:rPr lang="en-US" smtClean="0">
                <a:latin typeface="+mj-lt"/>
              </a:rPr>
              <a:t>"Child" ticket is for ages 3-9.  Roughly $20 cheaper than "adult" tickets</a:t>
            </a:r>
          </a:p>
          <a:p>
            <a:pPr lvl="1"/>
            <a:r>
              <a:rPr lang="en-US" smtClean="0">
                <a:latin typeface="+mj-lt"/>
              </a:rPr>
              <a:t>Children under 3 are free</a:t>
            </a:r>
          </a:p>
          <a:p>
            <a:r>
              <a:rPr lang="en-US" smtClean="0">
                <a:latin typeface="+mj-lt"/>
              </a:rPr>
              <a:t>There are a few reputable ticket sellers online, offering small discounts (maybe $10-$30 off per ticket)</a:t>
            </a:r>
          </a:p>
          <a:p>
            <a:pPr lvl="1"/>
            <a:r>
              <a:rPr lang="en-US" smtClean="0">
                <a:latin typeface="+mj-lt"/>
              </a:rPr>
              <a:t>MapleLeafTickets.com, UnderCoverTourist.com, KGSTickets.com, OrlandoFunTickets.com</a:t>
            </a:r>
          </a:p>
          <a:p>
            <a:pPr lvl="2"/>
            <a:r>
              <a:rPr lang="en-US" smtClean="0">
                <a:latin typeface="+mj-lt"/>
              </a:rPr>
              <a:t>Examine each to find which has the best price for the tickets you want to buy.  Don't forget to take shipping into account.</a:t>
            </a:r>
          </a:p>
          <a:p>
            <a:pPr lvl="1"/>
            <a:r>
              <a:rPr lang="en-US" smtClean="0">
                <a:latin typeface="+mj-lt"/>
              </a:rPr>
              <a:t>Anything offering absurdly low prices (like a $20 ticket) is a time share presentation.  Don't fall for it.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Restau</a:t>
            </a:r>
            <a:r>
              <a:rPr lang="en-US" smtClean="0">
                <a:latin typeface="+mj-lt"/>
              </a:rPr>
              <a:t>rants</a:t>
            </a:r>
            <a:endParaRPr lang="en-US">
              <a:latin typeface="+mj-lt"/>
            </a:endParaRPr>
          </a:p>
        </p:txBody>
      </p:sp>
      <p:sp>
        <p:nvSpPr>
          <p:cNvPr id="3" name="Content Placeholder 2"/>
          <p:cNvSpPr>
            <a:spLocks noGrp="1"/>
          </p:cNvSpPr>
          <p:nvPr>
            <p:ph idx="1"/>
          </p:nvPr>
        </p:nvSpPr>
        <p:spPr/>
        <p:txBody>
          <a:bodyPr/>
          <a:lstStyle/>
          <a:p>
            <a:r>
              <a:rPr lang="en-US" smtClean="0"/>
              <a:t>There are a plethora of restaurants in WDW.  You can get everything from hotdogs and chicken nuggets to a 5-star, 8-course, 4-hour dining experience.</a:t>
            </a:r>
          </a:p>
          <a:p>
            <a:r>
              <a:rPr lang="en-US" smtClean="0"/>
              <a:t>Two major categories of restaurants: Quick-service (aka, counter-service) and Table-service</a:t>
            </a:r>
          </a:p>
          <a:p>
            <a:pPr lvl="1"/>
            <a:r>
              <a:rPr lang="en-US" smtClean="0"/>
              <a:t>Table-service subcategories: pre-plated, family style, buffet</a:t>
            </a:r>
          </a:p>
          <a:p>
            <a:r>
              <a:rPr lang="en-US" smtClean="0"/>
              <a:t>Prices are expectedly high.  A cheeseburger &amp; fries at Cosmic Rays (QS in the MK) = $6.59 (plus tax, no drink).  A NY Strip Steak w/ Potato Gratin at Le Cellier (TS in Epcot) = $34.99</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Dining Reservations</a:t>
            </a:r>
            <a:endParaRPr lang="en-US"/>
          </a:p>
        </p:txBody>
      </p:sp>
      <p:sp>
        <p:nvSpPr>
          <p:cNvPr id="3" name="Content Placeholder 2"/>
          <p:cNvSpPr>
            <a:spLocks noGrp="1"/>
          </p:cNvSpPr>
          <p:nvPr>
            <p:ph idx="1"/>
          </p:nvPr>
        </p:nvSpPr>
        <p:spPr/>
        <p:txBody>
          <a:bodyPr>
            <a:normAutofit fontScale="92500" lnSpcReduction="10000"/>
          </a:bodyPr>
          <a:lstStyle/>
          <a:p>
            <a:r>
              <a:rPr lang="en-US" smtClean="0"/>
              <a:t>No reservations required/accepted for Quick Service restaurants</a:t>
            </a:r>
          </a:p>
          <a:p>
            <a:r>
              <a:rPr lang="en-US" smtClean="0"/>
              <a:t>Reservations STRONGLY recommended for all Table Service restaurants.</a:t>
            </a:r>
          </a:p>
          <a:p>
            <a:r>
              <a:rPr lang="en-US" smtClean="0"/>
              <a:t>Can be made up to 180 days in advance.  1-407-WDW-DINE or http://disneyworld.com/dining</a:t>
            </a:r>
          </a:p>
          <a:p>
            <a:pPr lvl="1"/>
            <a:r>
              <a:rPr lang="en-US" smtClean="0"/>
              <a:t>MOST restaurants do not require a credit-card to hold the reservation.  Notable exceptions: Cinderella's Royal Table (Castle), Akershus (Norway in Epcot)</a:t>
            </a:r>
          </a:p>
          <a:p>
            <a:r>
              <a:rPr lang="en-US" smtClean="0"/>
              <a:t>Some Table-service restaurants are also Character dinners</a:t>
            </a:r>
          </a:p>
          <a:p>
            <a:pPr lvl="1"/>
            <a:r>
              <a:rPr lang="en-US" smtClean="0"/>
              <a:t>characters come to your table for photos/autographs, no need to wait in line to see them</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Dining tips</a:t>
            </a:r>
            <a:endParaRPr lang="en-US"/>
          </a:p>
        </p:txBody>
      </p:sp>
      <p:sp>
        <p:nvSpPr>
          <p:cNvPr id="3" name="Content Placeholder 2"/>
          <p:cNvSpPr>
            <a:spLocks noGrp="1"/>
          </p:cNvSpPr>
          <p:nvPr>
            <p:ph idx="1"/>
          </p:nvPr>
        </p:nvSpPr>
        <p:spPr>
          <a:xfrm>
            <a:off x="457200" y="1935480"/>
            <a:ext cx="8534400" cy="4770120"/>
          </a:xfrm>
        </p:spPr>
        <p:txBody>
          <a:bodyPr>
            <a:normAutofit fontScale="85000" lnSpcReduction="20000"/>
          </a:bodyPr>
          <a:lstStyle/>
          <a:p>
            <a:r>
              <a:rPr lang="en-US" smtClean="0"/>
              <a:t>QS restaurants can become crowded at standard dining times (11:30am-1pm, 5:30-6:30pm).  Consider trying to dine off hours</a:t>
            </a:r>
          </a:p>
          <a:p>
            <a:pPr lvl="1"/>
            <a:r>
              <a:rPr lang="en-US" smtClean="0"/>
              <a:t>This also has the benefit of being at the attractions while most people are eating</a:t>
            </a:r>
          </a:p>
          <a:p>
            <a:r>
              <a:rPr lang="en-US" smtClean="0"/>
              <a:t>Disney doesn't care if you bring food into the parks.  Bag check security guards are looking for weapons, not food.</a:t>
            </a:r>
          </a:p>
          <a:p>
            <a:pPr lvl="1"/>
            <a:r>
              <a:rPr lang="en-US" smtClean="0"/>
              <a:t>No glass containers or alcohol, however</a:t>
            </a:r>
          </a:p>
          <a:p>
            <a:r>
              <a:rPr lang="en-US" smtClean="0"/>
              <a:t>No alcohol sold in the Magic Kingdom.  Plenty of it to go around in the other three parks, water parks, DTD, and hotels.</a:t>
            </a:r>
          </a:p>
          <a:p>
            <a:r>
              <a:rPr lang="en-US" smtClean="0"/>
              <a:t>QS restaurants can make anything they have the components for.  Ex, menu says "double bacon cheeseburger".  They can make you a bacon cheeseburger, a double cheeseburger, a bacon hamburger, a hamburger, etc.  And the price they charge will be less than the menu option. </a:t>
            </a:r>
          </a:p>
          <a:p>
            <a:pPr lvl="1"/>
            <a:r>
              <a:rPr lang="en-US" smtClean="0"/>
              <a:t>Along same lines, could order a double cheeseburger and an extra bun, and split the sandwich up yourself.</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Enough burgers and fries!!</a:t>
            </a:r>
            <a:endParaRPr lang="en-US"/>
          </a:p>
        </p:txBody>
      </p:sp>
      <p:sp>
        <p:nvSpPr>
          <p:cNvPr id="3" name="Content Placeholder 2"/>
          <p:cNvSpPr>
            <a:spLocks noGrp="1"/>
          </p:cNvSpPr>
          <p:nvPr>
            <p:ph idx="1"/>
          </p:nvPr>
        </p:nvSpPr>
        <p:spPr/>
        <p:txBody>
          <a:bodyPr/>
          <a:lstStyle/>
          <a:p>
            <a:r>
              <a:rPr lang="en-US" smtClean="0"/>
              <a:t>While prevalent, these are not the only options for QS meals:</a:t>
            </a:r>
          </a:p>
          <a:p>
            <a:r>
              <a:rPr lang="en-US" smtClean="0"/>
              <a:t>Epcot - Sunshine Seasons offers roast chicken and porkchops, as well as pasta and sushi.  Most of 11 nations' pavilions also have their own ethnic restaurants.</a:t>
            </a:r>
          </a:p>
          <a:p>
            <a:r>
              <a:rPr lang="en-US" smtClean="0"/>
              <a:t>MK - Columbia Harbor House has tuna, chicken, fried fish, salads, and clam chowder</a:t>
            </a:r>
          </a:p>
          <a:p>
            <a:r>
              <a:rPr lang="en-US" smtClean="0"/>
              <a:t>DHS - ABC Commissary has asian salads, chicken curry, ham &amp; cheese wrap</a:t>
            </a:r>
          </a:p>
          <a:p>
            <a:r>
              <a:rPr lang="en-US" smtClean="0"/>
              <a:t>AK - Flame Tree BBQ has ribs, pulled pork, bbq chicken</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Disney Dining Plan</a:t>
            </a:r>
            <a:endParaRPr lang="en-US"/>
          </a:p>
        </p:txBody>
      </p:sp>
      <p:sp>
        <p:nvSpPr>
          <p:cNvPr id="3" name="Content Placeholder 2"/>
          <p:cNvSpPr>
            <a:spLocks noGrp="1"/>
          </p:cNvSpPr>
          <p:nvPr>
            <p:ph idx="1"/>
          </p:nvPr>
        </p:nvSpPr>
        <p:spPr>
          <a:xfrm>
            <a:off x="457200" y="1935480"/>
            <a:ext cx="8458200" cy="4693920"/>
          </a:xfrm>
        </p:spPr>
        <p:txBody>
          <a:bodyPr>
            <a:normAutofit fontScale="92500" lnSpcReduction="20000"/>
          </a:bodyPr>
          <a:lstStyle/>
          <a:p>
            <a:r>
              <a:rPr lang="en-US" smtClean="0"/>
              <a:t>Available to guests who book a hotel + tickets package</a:t>
            </a:r>
          </a:p>
          <a:p>
            <a:r>
              <a:rPr lang="en-US" smtClean="0"/>
              <a:t>$42 or $47 per adult per night, $12 or $13 per child per night</a:t>
            </a:r>
          </a:p>
          <a:p>
            <a:r>
              <a:rPr lang="en-US" smtClean="0"/>
              <a:t>Includes one quick-service meal, one table-service meal, and one "snack" per person per night of your hotel reservation.  </a:t>
            </a:r>
          </a:p>
          <a:p>
            <a:pPr lvl="1"/>
            <a:r>
              <a:rPr lang="en-US" smtClean="0"/>
              <a:t>Party of 3, staying for 6 nights:  entire reservation includes 18 QS, 18 TS, 18 snacks</a:t>
            </a:r>
          </a:p>
          <a:p>
            <a:pPr lvl="1"/>
            <a:r>
              <a:rPr lang="en-US" smtClean="0"/>
              <a:t>Snack - most food items sold for $4 or less.  Popcorn, bottled soda, bag of chips, pretzle, ice cream sandwich, churro, etc.</a:t>
            </a:r>
          </a:p>
          <a:p>
            <a:r>
              <a:rPr lang="en-US" smtClean="0"/>
              <a:t>ONLY worth the cost if you are planning on doing a Table Service meal every night of your trip anyway.</a:t>
            </a:r>
          </a:p>
          <a:p>
            <a:r>
              <a:rPr lang="en-US" smtClean="0"/>
              <a:t>You still need to make dining reservations.  No refunds on meal credits you weren't able to use.</a:t>
            </a:r>
          </a:p>
          <a:p>
            <a:r>
              <a:rPr lang="en-US" smtClean="0"/>
              <a:t>There is a QS-only plan as well: 2 QS meals + 2 snacks per person per night.  $32/adult/night + $10/child/night</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DDP, cont'd</a:t>
            </a:r>
            <a:endParaRPr lang="en-US"/>
          </a:p>
        </p:txBody>
      </p:sp>
      <p:sp>
        <p:nvSpPr>
          <p:cNvPr id="3" name="Content Placeholder 2"/>
          <p:cNvSpPr>
            <a:spLocks noGrp="1"/>
          </p:cNvSpPr>
          <p:nvPr>
            <p:ph idx="1"/>
          </p:nvPr>
        </p:nvSpPr>
        <p:spPr>
          <a:xfrm>
            <a:off x="152400" y="1935480"/>
            <a:ext cx="8839200" cy="4617720"/>
          </a:xfrm>
        </p:spPr>
        <p:txBody>
          <a:bodyPr>
            <a:normAutofit fontScale="92500"/>
          </a:bodyPr>
          <a:lstStyle/>
          <a:p>
            <a:r>
              <a:rPr lang="en-US" smtClean="0"/>
              <a:t>Table service meal includes buffet or pre-plated entree, plus drink and dessert.</a:t>
            </a:r>
          </a:p>
          <a:p>
            <a:pPr lvl="1"/>
            <a:r>
              <a:rPr lang="en-US" smtClean="0"/>
              <a:t>Does NOT include appetizers, alcohol, additional side items, or gratuity</a:t>
            </a:r>
          </a:p>
          <a:p>
            <a:r>
              <a:rPr lang="en-US" smtClean="0"/>
              <a:t>Quick service meal includes entre or combo meal, drink, dessert.</a:t>
            </a:r>
          </a:p>
          <a:p>
            <a:r>
              <a:rPr lang="en-US" smtClean="0"/>
              <a:t>Some "signature" TS restaurants require two TS credits per person</a:t>
            </a:r>
          </a:p>
          <a:p>
            <a:r>
              <a:rPr lang="en-US" smtClean="0"/>
              <a:t>During some times of the year, Disney offers the DDP for free. (Currently Jan 1-5, Jan 9-13, Jan 21-Feb 3, Feb 11-17, Feb 25-Mar 3, May 27-Jun 2, Aug 19-Sept 29)</a:t>
            </a:r>
          </a:p>
          <a:p>
            <a:pPr lvl="1"/>
            <a:r>
              <a:rPr lang="en-US" smtClean="0"/>
              <a:t>Still have to pay "rack rates" for the hotel, however.</a:t>
            </a:r>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mj-lt"/>
              </a:rPr>
              <a:t>Hotels</a:t>
            </a:r>
            <a:endParaRPr lang="en-US">
              <a:latin typeface="+mj-lt"/>
            </a:endParaRPr>
          </a:p>
        </p:txBody>
      </p:sp>
      <p:sp>
        <p:nvSpPr>
          <p:cNvPr id="3" name="Content Placeholder 2"/>
          <p:cNvSpPr>
            <a:spLocks noGrp="1"/>
          </p:cNvSpPr>
          <p:nvPr>
            <p:ph idx="1"/>
          </p:nvPr>
        </p:nvSpPr>
        <p:spPr>
          <a:xfrm>
            <a:off x="228600" y="1935480"/>
            <a:ext cx="8686800" cy="4922520"/>
          </a:xfrm>
        </p:spPr>
        <p:txBody>
          <a:bodyPr>
            <a:normAutofit fontScale="77500" lnSpcReduction="20000"/>
          </a:bodyPr>
          <a:lstStyle/>
          <a:p>
            <a:r>
              <a:rPr lang="en-US" smtClean="0"/>
              <a:t>Four categories of Hotels on Disney property:  Value, Moderate, Deluxe, DVC (ie, timeshare villas)</a:t>
            </a:r>
          </a:p>
          <a:p>
            <a:r>
              <a:rPr lang="en-US" smtClean="0"/>
              <a:t>Four Values: All Star Sports, All Star Movies, All Star Music, and Pop Century</a:t>
            </a:r>
          </a:p>
          <a:p>
            <a:pPr lvl="1"/>
            <a:r>
              <a:rPr lang="en-US" smtClean="0"/>
              <a:t>Basically Holiday-Inn style motels, with enormous and bright colorful Disney theming.  </a:t>
            </a:r>
          </a:p>
          <a:p>
            <a:pPr lvl="1"/>
            <a:r>
              <a:rPr lang="en-US" smtClean="0"/>
              <a:t>Food courts only, no table-service restaurants</a:t>
            </a:r>
          </a:p>
          <a:p>
            <a:pPr lvl="1"/>
            <a:r>
              <a:rPr lang="en-US" smtClean="0"/>
              <a:t>Bus transportation to all parks/wp/DTD</a:t>
            </a:r>
          </a:p>
          <a:p>
            <a:pPr lvl="1"/>
            <a:r>
              <a:rPr lang="en-US" smtClean="0"/>
              <a:t>$10/charge for a refrigerator</a:t>
            </a:r>
          </a:p>
          <a:p>
            <a:pPr lvl="1"/>
            <a:r>
              <a:rPr lang="en-US" smtClean="0"/>
              <a:t>Costs range from $82/night to $164/night, depending on season</a:t>
            </a:r>
            <a:endParaRPr lang="en-US" smtClean="0"/>
          </a:p>
          <a:p>
            <a:r>
              <a:rPr lang="en-US" smtClean="0"/>
              <a:t>Five Moderates: Port Orleans Riverside, Port Orleans French Quarter, Coronado Springs, Caribbean Beach, Fort Wilderness (cabins)</a:t>
            </a:r>
          </a:p>
          <a:p>
            <a:pPr lvl="1"/>
            <a:r>
              <a:rPr lang="en-US" smtClean="0"/>
              <a:t>More spread out, still outside entrances, calmer more relaxed theming</a:t>
            </a:r>
          </a:p>
          <a:p>
            <a:pPr lvl="1"/>
            <a:r>
              <a:rPr lang="en-US" smtClean="0"/>
              <a:t>Not as crowded.</a:t>
            </a:r>
            <a:endParaRPr lang="en-US" smtClean="0"/>
          </a:p>
          <a:p>
            <a:pPr lvl="1"/>
            <a:r>
              <a:rPr lang="en-US" smtClean="0"/>
              <a:t>All but POFQ have a table-service restaurant</a:t>
            </a:r>
          </a:p>
          <a:p>
            <a:pPr lvl="1"/>
            <a:r>
              <a:rPr lang="en-US" smtClean="0"/>
              <a:t>Bus service to all parks/wp/DTD.  POR and POFQ also have boat transportation to DTD.  FW has boat transportation to the MK.</a:t>
            </a:r>
          </a:p>
          <a:p>
            <a:pPr lvl="1"/>
            <a:r>
              <a:rPr lang="en-US" smtClean="0"/>
              <a:t>Costs range from $159/night to $244/night</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Hotels, cont'd</a:t>
            </a:r>
            <a:endParaRPr lang="en-US"/>
          </a:p>
        </p:txBody>
      </p:sp>
      <p:sp>
        <p:nvSpPr>
          <p:cNvPr id="3" name="Content Placeholder 2"/>
          <p:cNvSpPr>
            <a:spLocks noGrp="1"/>
          </p:cNvSpPr>
          <p:nvPr>
            <p:ph idx="1"/>
          </p:nvPr>
        </p:nvSpPr>
        <p:spPr>
          <a:xfrm>
            <a:off x="152400" y="1935480"/>
            <a:ext cx="8763000" cy="4770120"/>
          </a:xfrm>
        </p:spPr>
        <p:txBody>
          <a:bodyPr>
            <a:normAutofit fontScale="92500" lnSpcReduction="20000"/>
          </a:bodyPr>
          <a:lstStyle/>
          <a:p>
            <a:r>
              <a:rPr lang="en-US" smtClean="0"/>
              <a:t>Deluxe hotels - Animal Kingdom Lodge, Saratoga Springs, Grand Floridian, Contemporary, Polynesian, Wilderness Lodge, Yacht Club, Beach Club, Boardwalk Inn, Swan &amp; Dolphin</a:t>
            </a:r>
          </a:p>
          <a:p>
            <a:pPr lvl="1"/>
            <a:r>
              <a:rPr lang="en-US" smtClean="0"/>
              <a:t>Big, beautiful hotels.  Indoor entrances. Largest rooms.  Plenty of activities going on every day at the hotels themselves.</a:t>
            </a:r>
          </a:p>
          <a:p>
            <a:pPr lvl="1"/>
            <a:r>
              <a:rPr lang="en-US" smtClean="0"/>
              <a:t>All have multiple TS restaurants as well as QS in or nearby.</a:t>
            </a:r>
          </a:p>
          <a:p>
            <a:pPr lvl="1"/>
            <a:r>
              <a:rPr lang="en-US" smtClean="0"/>
              <a:t>GF/Contemp/Poly have monorail &amp; boat service to MK, bus everywhere else</a:t>
            </a:r>
          </a:p>
          <a:p>
            <a:pPr lvl="1"/>
            <a:r>
              <a:rPr lang="en-US" smtClean="0"/>
              <a:t>WL has boat service to MK, bus everywhere else</a:t>
            </a:r>
          </a:p>
          <a:p>
            <a:pPr lvl="1"/>
            <a:r>
              <a:rPr lang="en-US" smtClean="0"/>
              <a:t>YC/BC/BW/S&amp;D have boat service to Epcot and DHS, bus everywhere else</a:t>
            </a:r>
          </a:p>
          <a:p>
            <a:pPr lvl="1"/>
            <a:r>
              <a:rPr lang="en-US" smtClean="0"/>
              <a:t>SS has boat service to DTD, bus everywhere else</a:t>
            </a:r>
          </a:p>
          <a:p>
            <a:pPr lvl="1"/>
            <a:r>
              <a:rPr lang="en-US" smtClean="0"/>
              <a:t>AKL have bus service everywhere.</a:t>
            </a:r>
          </a:p>
          <a:p>
            <a:pPr lvl="1"/>
            <a:r>
              <a:rPr lang="en-US" smtClean="0"/>
              <a:t>Costs anywhere from $250 - $550/night (for standard view, standard studio)</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Theme Parks</a:t>
            </a:r>
            <a:endParaRPr lang="en-US"/>
          </a:p>
        </p:txBody>
      </p:sp>
      <p:sp>
        <p:nvSpPr>
          <p:cNvPr id="3" name="Content Placeholder 2"/>
          <p:cNvSpPr>
            <a:spLocks noGrp="1"/>
          </p:cNvSpPr>
          <p:nvPr>
            <p:ph idx="1"/>
          </p:nvPr>
        </p:nvSpPr>
        <p:spPr/>
        <p:txBody>
          <a:bodyPr>
            <a:normAutofit/>
          </a:bodyPr>
          <a:lstStyle/>
          <a:p>
            <a:r>
              <a:rPr lang="en-US" smtClean="0">
                <a:latin typeface="+mj-lt"/>
              </a:rPr>
              <a:t>Not "amusement" parks or "thrill" parks</a:t>
            </a:r>
          </a:p>
          <a:p>
            <a:pPr lvl="1"/>
            <a:r>
              <a:rPr lang="en-US" smtClean="0">
                <a:latin typeface="+mj-lt"/>
              </a:rPr>
              <a:t>EVERYTHING has a theme - a storyline</a:t>
            </a:r>
          </a:p>
          <a:p>
            <a:r>
              <a:rPr lang="en-US" smtClean="0">
                <a:latin typeface="+mj-lt"/>
              </a:rPr>
              <a:t>Very few "thrill" rides</a:t>
            </a:r>
          </a:p>
          <a:p>
            <a:pPr lvl="1"/>
            <a:r>
              <a:rPr lang="en-US" smtClean="0">
                <a:latin typeface="+mj-lt"/>
              </a:rPr>
              <a:t>Only four rollercoasters total in all four parks</a:t>
            </a:r>
          </a:p>
          <a:p>
            <a:r>
              <a:rPr lang="en-US" smtClean="0">
                <a:latin typeface="+mj-lt"/>
              </a:rPr>
              <a:t>"Attractions", not rides</a:t>
            </a:r>
          </a:p>
          <a:p>
            <a:pPr lvl="1"/>
            <a:r>
              <a:rPr lang="en-US" smtClean="0">
                <a:latin typeface="+mj-lt"/>
              </a:rPr>
              <a:t>slow moving, thrill ride, stage show, walk through, etc</a:t>
            </a:r>
          </a:p>
          <a:p>
            <a:r>
              <a:rPr lang="en-US" smtClean="0">
                <a:latin typeface="+mj-lt"/>
              </a:rPr>
              <a:t>Employees are "Cast Members"</a:t>
            </a:r>
          </a:p>
          <a:p>
            <a:r>
              <a:rPr lang="en-US" smtClean="0">
                <a:latin typeface="+mj-lt"/>
              </a:rPr>
              <a:t>Customers are "Guests"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Hotels, cont'd (2)</a:t>
            </a:r>
            <a:endParaRPr lang="en-US"/>
          </a:p>
        </p:txBody>
      </p:sp>
      <p:sp>
        <p:nvSpPr>
          <p:cNvPr id="3" name="Content Placeholder 2"/>
          <p:cNvSpPr>
            <a:spLocks noGrp="1"/>
          </p:cNvSpPr>
          <p:nvPr>
            <p:ph idx="1"/>
          </p:nvPr>
        </p:nvSpPr>
        <p:spPr/>
        <p:txBody>
          <a:bodyPr>
            <a:normAutofit lnSpcReduction="10000"/>
          </a:bodyPr>
          <a:lstStyle/>
          <a:p>
            <a:r>
              <a:rPr lang="en-US" smtClean="0"/>
              <a:t>DVC villas - Animal Kingdom Villas, Bay Lake Tower, Saratoga Springs Treehouse Villas, Wilderness Lodge Villas, Boardwalk Villas, Beach Club Villas, Old Key West</a:t>
            </a:r>
          </a:p>
          <a:p>
            <a:pPr lvl="1"/>
            <a:r>
              <a:rPr lang="en-US" smtClean="0"/>
              <a:t>resorts designed for members of Disney's timeshare program - Disney Vacation Club.  Non-members can book for cash if there are availabilities.</a:t>
            </a:r>
          </a:p>
          <a:p>
            <a:pPr lvl="1"/>
            <a:r>
              <a:rPr lang="en-US" smtClean="0"/>
              <a:t>Everything from studios to 3-bedroom grand suites.  </a:t>
            </a:r>
          </a:p>
          <a:p>
            <a:pPr lvl="1"/>
            <a:r>
              <a:rPr lang="en-US" smtClean="0"/>
              <a:t>Have same transportation as the Deluxe hotels they're attached to.</a:t>
            </a:r>
          </a:p>
          <a:p>
            <a:pPr lvl="1"/>
            <a:r>
              <a:rPr lang="en-US" smtClean="0"/>
              <a:t>Studio costs similar to their Deluxe counterparts, increasing into the thousands/night for 2- or 3-bedroom grand villas.</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Hotel information</a:t>
            </a:r>
            <a:endParaRPr lang="en-US"/>
          </a:p>
        </p:txBody>
      </p:sp>
      <p:sp>
        <p:nvSpPr>
          <p:cNvPr id="3" name="Content Placeholder 2"/>
          <p:cNvSpPr>
            <a:spLocks noGrp="1"/>
          </p:cNvSpPr>
          <p:nvPr>
            <p:ph idx="1"/>
          </p:nvPr>
        </p:nvSpPr>
        <p:spPr/>
        <p:txBody>
          <a:bodyPr>
            <a:normAutofit fontScale="92500" lnSpcReduction="20000"/>
          </a:bodyPr>
          <a:lstStyle/>
          <a:p>
            <a:r>
              <a:rPr lang="en-US" smtClean="0"/>
              <a:t>Checkin time is 3pm, checkout is 11am.</a:t>
            </a:r>
          </a:p>
          <a:p>
            <a:r>
              <a:rPr lang="en-US" smtClean="0"/>
              <a:t>If you arrive before 3pm, and your room is ready, you can use it immediately.  If not, they will give you your room key card ("Key to the World" card) anyway, and call or text you with your room number when it's ready.</a:t>
            </a:r>
          </a:p>
          <a:p>
            <a:pPr lvl="1"/>
            <a:r>
              <a:rPr lang="en-US" smtClean="0"/>
              <a:t>You can leave your bags with Luggage Services and go enjoy the parks.  When your room is ready, they will take your bags to your room for you, and they'll be there when you arrive.</a:t>
            </a:r>
          </a:p>
          <a:p>
            <a:pPr lvl="1"/>
            <a:r>
              <a:rPr lang="en-US" smtClean="0"/>
              <a:t>Similarly, upon checkout, you can leave your bags with LS until you're ready to leave back to the airport</a:t>
            </a:r>
          </a:p>
          <a:p>
            <a:r>
              <a:rPr lang="en-US" smtClean="0"/>
              <a:t>Key To The World card is your room key card, a charge card tied to your credit card, your dining plan meal credits, and your theme park tickets (if you bought a room + tickets package).</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Hotel Discounts</a:t>
            </a:r>
            <a:endParaRPr lang="en-US"/>
          </a:p>
        </p:txBody>
      </p:sp>
      <p:sp>
        <p:nvSpPr>
          <p:cNvPr id="3" name="Content Placeholder 2"/>
          <p:cNvSpPr>
            <a:spLocks noGrp="1"/>
          </p:cNvSpPr>
          <p:nvPr>
            <p:ph idx="1"/>
          </p:nvPr>
        </p:nvSpPr>
        <p:spPr>
          <a:xfrm>
            <a:off x="228600" y="1828800"/>
            <a:ext cx="8763000" cy="4876800"/>
          </a:xfrm>
        </p:spPr>
        <p:txBody>
          <a:bodyPr>
            <a:normAutofit fontScale="85000" lnSpcReduction="20000"/>
          </a:bodyPr>
          <a:lstStyle/>
          <a:p>
            <a:r>
              <a:rPr lang="en-US" smtClean="0"/>
              <a:t>Your one-stop shop for all possible Disney hotel discounts is http://www.mousesavers.com.  Check it frequently</a:t>
            </a:r>
          </a:p>
          <a:p>
            <a:r>
              <a:rPr lang="en-US" smtClean="0"/>
              <a:t>A standard discount of 10-20% is available for all AAA members who request the AAA rate.  You need not book through AAA to qualify.</a:t>
            </a:r>
          </a:p>
          <a:p>
            <a:r>
              <a:rPr lang="en-US" smtClean="0"/>
              <a:t>Periodically, discounts of anywhere from 10 to 40% can be had for Annual Passholders and active/retired members of the military</a:t>
            </a:r>
          </a:p>
          <a:p>
            <a:r>
              <a:rPr lang="en-US" smtClean="0"/>
              <a:t>Sometimes Disney also announces discounts for the general public (such as 30% off, or Free Dining).</a:t>
            </a:r>
          </a:p>
          <a:p>
            <a:r>
              <a:rPr lang="en-US" smtClean="0"/>
              <a:t>Tip: Book through a Disney-specializing travel agency.  They will automatically book at the best rate for you, AND rebook you if/when a better discount becomes available, with no agency fees or costs</a:t>
            </a:r>
          </a:p>
          <a:p>
            <a:pPr lvl="1"/>
            <a:r>
              <a:rPr lang="en-US" smtClean="0"/>
              <a:t>My recommended Travel Agent is Stephanie Hudson with MEI &amp; MouseFanTravel:  stephanie@mousefantravel.com</a:t>
            </a:r>
          </a:p>
          <a:p>
            <a:pPr lvl="1"/>
            <a:r>
              <a:rPr lang="en-US" smtClean="0"/>
              <a:t>Other Disney TAs I've heard of include Main St Travel and Small World Vacations</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On-site vs Off-site</a:t>
            </a:r>
            <a:endParaRPr lang="en-US"/>
          </a:p>
        </p:txBody>
      </p:sp>
      <p:sp>
        <p:nvSpPr>
          <p:cNvPr id="3" name="Content Placeholder 2"/>
          <p:cNvSpPr>
            <a:spLocks noGrp="1"/>
          </p:cNvSpPr>
          <p:nvPr>
            <p:ph idx="1"/>
          </p:nvPr>
        </p:nvSpPr>
        <p:spPr>
          <a:xfrm>
            <a:off x="457200" y="1935480"/>
            <a:ext cx="8534400" cy="4770120"/>
          </a:xfrm>
        </p:spPr>
        <p:txBody>
          <a:bodyPr>
            <a:normAutofit fontScale="85000" lnSpcReduction="20000"/>
          </a:bodyPr>
          <a:lstStyle/>
          <a:p>
            <a:r>
              <a:rPr lang="en-US" smtClean="0"/>
              <a:t>Off-site</a:t>
            </a:r>
          </a:p>
          <a:p>
            <a:pPr lvl="1"/>
            <a:r>
              <a:rPr lang="en-US" smtClean="0"/>
              <a:t>Cheaper, by far.</a:t>
            </a:r>
          </a:p>
          <a:p>
            <a:pPr lvl="1"/>
            <a:r>
              <a:rPr lang="en-US" smtClean="0"/>
              <a:t>More convenient to grocery stores and off-site restaurants</a:t>
            </a:r>
          </a:p>
          <a:p>
            <a:pPr lvl="1"/>
            <a:r>
              <a:rPr lang="en-US" smtClean="0"/>
              <a:t>More convenient to non-Disney attractions like Universal or Sea World</a:t>
            </a:r>
          </a:p>
          <a:p>
            <a:pPr lvl="1"/>
            <a:r>
              <a:rPr lang="en-US" smtClean="0"/>
              <a:t>Not surrounded by Disney 24x7</a:t>
            </a:r>
          </a:p>
          <a:p>
            <a:r>
              <a:rPr lang="en-US" smtClean="0"/>
              <a:t>On-site</a:t>
            </a:r>
          </a:p>
          <a:p>
            <a:pPr lvl="1"/>
            <a:r>
              <a:rPr lang="en-US" smtClean="0"/>
              <a:t>No fee to park at the theme parks</a:t>
            </a:r>
          </a:p>
          <a:p>
            <a:pPr lvl="1"/>
            <a:r>
              <a:rPr lang="en-US" smtClean="0"/>
              <a:t>No real need for a rental car.  Disney can take you between airport and WDW, and all throughout WDW</a:t>
            </a:r>
          </a:p>
          <a:p>
            <a:pPr lvl="1"/>
            <a:r>
              <a:rPr lang="en-US" smtClean="0"/>
              <a:t>Extra Magic Hours - each day, one park will open an hour early, and/or one park will stay open three hours late, for Resort Guests only.</a:t>
            </a:r>
          </a:p>
          <a:p>
            <a:pPr lvl="1"/>
            <a:r>
              <a:rPr lang="en-US" smtClean="0"/>
              <a:t>Package Resort Delivery (see </a:t>
            </a:r>
            <a:r>
              <a:rPr lang="en-US" smtClean="0">
                <a:hlinkClick r:id="rId3" action="ppaction://hlinksldjump"/>
              </a:rPr>
              <a:t>below</a:t>
            </a:r>
            <a:r>
              <a:rPr lang="en-US" smtClean="0"/>
              <a:t>)</a:t>
            </a:r>
          </a:p>
          <a:p>
            <a:pPr lvl="1"/>
            <a:r>
              <a:rPr lang="en-US" smtClean="0"/>
              <a:t>Surrounded by Disney 24x7</a:t>
            </a:r>
          </a:p>
          <a:p>
            <a:pPr lvl="1"/>
            <a:r>
              <a:rPr lang="en-US" smtClean="0"/>
              <a:t>On VERY busy days (ie, between Christmas and New Years) parks may start turning away Day guests, and only admit Resort Guests and annual passholders.</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Characters</a:t>
            </a:r>
            <a:endParaRPr lang="en-US"/>
          </a:p>
        </p:txBody>
      </p:sp>
      <p:sp>
        <p:nvSpPr>
          <p:cNvPr id="3" name="Content Placeholder 2"/>
          <p:cNvSpPr>
            <a:spLocks noGrp="1"/>
          </p:cNvSpPr>
          <p:nvPr>
            <p:ph idx="1"/>
          </p:nvPr>
        </p:nvSpPr>
        <p:spPr>
          <a:xfrm>
            <a:off x="457200" y="1935480"/>
            <a:ext cx="8458200" cy="4770120"/>
          </a:xfrm>
        </p:spPr>
        <p:txBody>
          <a:bodyPr>
            <a:normAutofit fontScale="92500"/>
          </a:bodyPr>
          <a:lstStyle/>
          <a:p>
            <a:r>
              <a:rPr lang="en-US" smtClean="0"/>
              <a:t>Disney Characters can be found all over the four Disney parks, and often in the water parks and Downtown Disney as well.</a:t>
            </a:r>
          </a:p>
          <a:p>
            <a:r>
              <a:rPr lang="en-US" smtClean="0"/>
              <a:t>Some have pre-defined meeting areas, like the Princesses &amp; Fairies in Toontown, and Mickey &amp; pals at the Character Spot in Epcot.   Others show up semi-randomly.</a:t>
            </a:r>
          </a:p>
          <a:p>
            <a:r>
              <a:rPr lang="en-US" smtClean="0"/>
              <a:t>You can buy an "official" autograph book at any Disney gift shop, but you don't need to.  Any book or pad of paper will do fine.</a:t>
            </a:r>
          </a:p>
          <a:p>
            <a:pPr lvl="1"/>
            <a:r>
              <a:rPr lang="en-US" smtClean="0"/>
              <a:t>You should, however, provide your own thick heavy marker/pen.  </a:t>
            </a:r>
          </a:p>
          <a:p>
            <a:r>
              <a:rPr lang="en-US" smtClean="0"/>
              <a:t>Most character meet and grees will be accompanied by a Photopass photographer</a:t>
            </a:r>
          </a:p>
          <a:p>
            <a:pPr lvl="1"/>
            <a:r>
              <a:rPr lang="en-US" smtClean="0"/>
              <a:t>Those that aren't, you can still use your own camera.  The CM accompanying the character will be happy to take your photo.</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Character meet-and-greet tips</a:t>
            </a:r>
            <a:endParaRPr lang="en-US"/>
          </a:p>
        </p:txBody>
      </p:sp>
      <p:sp>
        <p:nvSpPr>
          <p:cNvPr id="3" name="Content Placeholder 2"/>
          <p:cNvSpPr>
            <a:spLocks noGrp="1"/>
          </p:cNvSpPr>
          <p:nvPr>
            <p:ph idx="1"/>
          </p:nvPr>
        </p:nvSpPr>
        <p:spPr>
          <a:xfrm>
            <a:off x="152400" y="1752600"/>
            <a:ext cx="8839200" cy="5105400"/>
          </a:xfrm>
        </p:spPr>
        <p:txBody>
          <a:bodyPr>
            <a:noAutofit/>
          </a:bodyPr>
          <a:lstStyle/>
          <a:p>
            <a:r>
              <a:rPr lang="en-US" sz="2000" smtClean="0"/>
              <a:t>Lines for the characters can get a little long, especially in the late morning when those who didn't wake up early are arriving.</a:t>
            </a:r>
          </a:p>
          <a:p>
            <a:r>
              <a:rPr lang="en-US" sz="2000" smtClean="0"/>
              <a:t>Characters will NOT hold your child.  They also will not sign any article of clothing currently being worn.</a:t>
            </a:r>
          </a:p>
          <a:p>
            <a:r>
              <a:rPr lang="en-US" sz="2000" smtClean="0"/>
              <a:t>"Face" characters will talk with you, briefly, while you meet them.  "Fur" characters communicate via gesturing only.</a:t>
            </a:r>
          </a:p>
          <a:p>
            <a:r>
              <a:rPr lang="en-US" sz="2000" smtClean="0"/>
              <a:t>If there's a character you really want to meet but haven't found, go to Guest Relations at any of the parks.  They can tell you where/when they'll be out.</a:t>
            </a:r>
          </a:p>
          <a:p>
            <a:r>
              <a:rPr lang="en-US" sz="2000" smtClean="0"/>
              <a:t>Brace your young children for the idea that Mickey is about 3x his size.  He's not the tiny cartoon they see on TV.  If your child is intimidated, let it go.  Getting that photo is not nearly worth making your kid petrified and crying for the rest of the trip.</a:t>
            </a:r>
          </a:p>
          <a:p>
            <a:r>
              <a:rPr lang="en-US" sz="2000" smtClean="0"/>
              <a:t>Please don't be the guy who just HAS to reveal that he knows it's a human being inside the costume, as though this is priviledged information.  Suspend your disbelief, and let everyone around you - especially the kids - do the same.</a:t>
            </a:r>
            <a:endParaRPr lang="en-US" sz="2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mj-lt"/>
              </a:rPr>
              <a:t>Package Delivery</a:t>
            </a:r>
            <a:endParaRPr lang="en-US">
              <a:latin typeface="+mj-lt"/>
            </a:endParaRPr>
          </a:p>
        </p:txBody>
      </p:sp>
      <p:sp>
        <p:nvSpPr>
          <p:cNvPr id="3" name="Content Placeholder 2"/>
          <p:cNvSpPr>
            <a:spLocks noGrp="1"/>
          </p:cNvSpPr>
          <p:nvPr>
            <p:ph idx="1"/>
          </p:nvPr>
        </p:nvSpPr>
        <p:spPr>
          <a:xfrm>
            <a:off x="457200" y="1935480"/>
            <a:ext cx="8458200" cy="4693920"/>
          </a:xfrm>
        </p:spPr>
        <p:txBody>
          <a:bodyPr>
            <a:normAutofit fontScale="85000" lnSpcReduction="10000"/>
          </a:bodyPr>
          <a:lstStyle/>
          <a:p>
            <a:r>
              <a:rPr lang="en-US" smtClean="0"/>
              <a:t>When you buy sovenirs (and let's face it, you will), there is no need to carry bags around the parks all day.  Disney has three options for delivering your purchases:</a:t>
            </a:r>
          </a:p>
          <a:p>
            <a:pPr lvl="1"/>
            <a:r>
              <a:rPr lang="en-US" smtClean="0"/>
              <a:t>Package Pickup - available to all guests, complimentary.  Tell the CM ringing up your purchase you want to pick it up at the front of the park.  When you're ready to leave that day, go to Guest Relations with your green receipt, and your package will be waiting for you.</a:t>
            </a:r>
          </a:p>
          <a:p>
            <a:pPr lvl="1"/>
            <a:r>
              <a:rPr lang="en-US" smtClean="0"/>
              <a:t>Resort Delivery - available to all Disney resort guests, complimentary.  Tell the CM you want to ship it to your Disney resort.  The next day, go to your hotel's gift shop, and give them your green receipt.</a:t>
            </a:r>
          </a:p>
          <a:p>
            <a:pPr lvl="1"/>
            <a:r>
              <a:rPr lang="en-US" smtClean="0"/>
              <a:t>Home Delivery - available to all guests, for a fee.  Fill out your shipping information, and your package can be shipped ground or air.</a:t>
            </a:r>
          </a:p>
          <a:p>
            <a:r>
              <a:rPr lang="en-US" smtClean="0"/>
              <a:t>Keep in mind that the TSA doesn't allow liquids through the security check points.  If you don't think that snowglobe will survive in your checked luggage, consider home delivery.</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mj-lt"/>
              </a:rPr>
              <a:t>Pin Trading</a:t>
            </a:r>
            <a:endParaRPr lang="en-US">
              <a:latin typeface="+mj-lt"/>
            </a:endParaRPr>
          </a:p>
        </p:txBody>
      </p:sp>
      <p:sp>
        <p:nvSpPr>
          <p:cNvPr id="3" name="Content Placeholder 2"/>
          <p:cNvSpPr>
            <a:spLocks noGrp="1"/>
          </p:cNvSpPr>
          <p:nvPr>
            <p:ph idx="1"/>
          </p:nvPr>
        </p:nvSpPr>
        <p:spPr/>
        <p:txBody>
          <a:bodyPr>
            <a:normAutofit fontScale="85000" lnSpcReduction="20000"/>
          </a:bodyPr>
          <a:lstStyle/>
          <a:p>
            <a:r>
              <a:rPr lang="en-US" smtClean="0"/>
              <a:t>Pin Trading is a fun, addictive, and potentially expensive hobby at Walt Disney World.</a:t>
            </a:r>
          </a:p>
          <a:p>
            <a:r>
              <a:rPr lang="en-US" smtClean="0"/>
              <a:t>Pins can be bought all over WDW, ranging in price from $30 for 7 pins to $14.95 for a single pin.</a:t>
            </a:r>
          </a:p>
          <a:p>
            <a:pPr lvl="1"/>
            <a:r>
              <a:rPr lang="en-US" smtClean="0"/>
              <a:t>My advice - buy on eBay before your trip.  I frequently buy lots of 20 pins for $30.</a:t>
            </a:r>
          </a:p>
          <a:p>
            <a:r>
              <a:rPr lang="en-US" smtClean="0"/>
              <a:t>In WDW, about 70% of all cast members wear a pin-trading lanyard.  Any guest can go up to any CM and request a pin trade.  You give one of your pins, for one of the pins the CM is wearing that you like better.</a:t>
            </a:r>
          </a:p>
          <a:p>
            <a:r>
              <a:rPr lang="en-US" smtClean="0"/>
              <a:t>There are well over 100,000 pins in existance, with new ones being designed and released every day.</a:t>
            </a:r>
          </a:p>
          <a:p>
            <a:r>
              <a:rPr lang="en-US" smtClean="0"/>
              <a:t>There are pins for hotels, attractions, events, characters, movies, etc.  There are even pins about pin trading.</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mtClean="0"/>
              <a:t>Pin Trading Rules &amp; Etiquette</a:t>
            </a:r>
            <a:endParaRPr lang="en-US"/>
          </a:p>
        </p:txBody>
      </p:sp>
      <p:sp>
        <p:nvSpPr>
          <p:cNvPr id="3" name="Content Placeholder 2"/>
          <p:cNvSpPr>
            <a:spLocks noGrp="1"/>
          </p:cNvSpPr>
          <p:nvPr>
            <p:ph idx="1"/>
          </p:nvPr>
        </p:nvSpPr>
        <p:spPr>
          <a:xfrm>
            <a:off x="152400" y="1676400"/>
            <a:ext cx="8839200" cy="5181600"/>
          </a:xfrm>
        </p:spPr>
        <p:txBody>
          <a:bodyPr>
            <a:normAutofit fontScale="77500" lnSpcReduction="20000"/>
          </a:bodyPr>
          <a:lstStyle/>
          <a:p>
            <a:r>
              <a:rPr lang="en-US" smtClean="0"/>
              <a:t>Never touch someone's pins without permission.  Always ask to see them.  The CM will hold his/her lanyard out for you to see.</a:t>
            </a:r>
          </a:p>
          <a:p>
            <a:r>
              <a:rPr lang="en-US" smtClean="0"/>
              <a:t>Green lanyards are for trading with children only.  This is to prevent pin-hungry adults from going through the parks and getting all the "good" pins.</a:t>
            </a:r>
          </a:p>
          <a:p>
            <a:r>
              <a:rPr lang="en-US" smtClean="0"/>
              <a:t>A pin trade with a CM is always "one for one".  Don't try to say "well this is a really great pin, so I want two of yours".</a:t>
            </a:r>
          </a:p>
          <a:p>
            <a:r>
              <a:rPr lang="en-US" smtClean="0"/>
              <a:t>A CM cannot accept a pin that he/she is already wearing on his/her lanyard.</a:t>
            </a:r>
          </a:p>
          <a:p>
            <a:r>
              <a:rPr lang="en-US" smtClean="0"/>
              <a:t>Each guest can trade up to two pins per cast member per day.</a:t>
            </a:r>
          </a:p>
          <a:p>
            <a:r>
              <a:rPr lang="en-US" smtClean="0"/>
              <a:t>All trades must be between real Disney pins, with the "©Disney" mark on the back.  No buttons, no non-Disney pins.</a:t>
            </a:r>
          </a:p>
          <a:p>
            <a:r>
              <a:rPr lang="en-US" smtClean="0"/>
              <a:t>When trading with a fellow guest, all bets are off.  They're under no obligation to trade anything, and neither are you.</a:t>
            </a:r>
          </a:p>
          <a:p>
            <a:r>
              <a:rPr lang="en-US" smtClean="0"/>
              <a:t>While I personally recommend just trading for whatever pins you happen to like, there are others who do their best to guestimate the "value" of a pin, and only trade "up".</a:t>
            </a:r>
          </a:p>
          <a:p>
            <a:r>
              <a:rPr lang="en-US" smtClean="0"/>
              <a:t>A pin that has a small "hidden mickey" symbol is a Cast Lanyard pin.  It can only be obtained by trading with a CM (or with someone who previously traded with a CM).  It cannot be bought in any shop.</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Hidden Mickeys</a:t>
            </a:r>
            <a:endParaRPr lang="en-US"/>
          </a:p>
        </p:txBody>
      </p:sp>
      <p:sp>
        <p:nvSpPr>
          <p:cNvPr id="3" name="Content Placeholder 2"/>
          <p:cNvSpPr>
            <a:spLocks noGrp="1"/>
          </p:cNvSpPr>
          <p:nvPr>
            <p:ph idx="1"/>
          </p:nvPr>
        </p:nvSpPr>
        <p:spPr>
          <a:xfrm>
            <a:off x="457200" y="1935480"/>
            <a:ext cx="8686800" cy="2255520"/>
          </a:xfrm>
        </p:spPr>
        <p:txBody>
          <a:bodyPr>
            <a:normAutofit fontScale="85000" lnSpcReduction="20000"/>
          </a:bodyPr>
          <a:lstStyle/>
          <a:p>
            <a:r>
              <a:rPr lang="en-US" smtClean="0"/>
              <a:t>A sort of game that Disney Imagineers play with the guests.  </a:t>
            </a:r>
          </a:p>
          <a:p>
            <a:r>
              <a:rPr lang="en-US" smtClean="0"/>
              <a:t>Images of Mickey are "hidden" throughout WDW, in the rides, artwork, architecture, tiling, props, pretty much everywhere.</a:t>
            </a:r>
          </a:p>
          <a:p>
            <a:r>
              <a:rPr lang="en-US" smtClean="0"/>
              <a:t>No "official" list of Hidden Mickeys exists.  According to Disney, "if you think it's a Hidden Mickey, it is."</a:t>
            </a:r>
          </a:p>
          <a:p>
            <a:r>
              <a:rPr lang="en-US" smtClean="0"/>
              <a:t>Steve Barret has authored a series of books on where to find them, plus runs the website http://www.hiddenmickeysguide.com</a:t>
            </a:r>
            <a:endParaRPr lang="en-US"/>
          </a:p>
        </p:txBody>
      </p:sp>
      <p:pic>
        <p:nvPicPr>
          <p:cNvPr id="4" name="Picture 3" descr="horseshoeHM-1.jpg"/>
          <p:cNvPicPr>
            <a:picLocks noChangeAspect="1"/>
          </p:cNvPicPr>
          <p:nvPr/>
        </p:nvPicPr>
        <p:blipFill>
          <a:blip r:embed="rId3" cstate="print"/>
          <a:stretch>
            <a:fillRect/>
          </a:stretch>
        </p:blipFill>
        <p:spPr>
          <a:xfrm>
            <a:off x="457200" y="4191000"/>
            <a:ext cx="2511461" cy="1676400"/>
          </a:xfrm>
          <a:prstGeom prst="rect">
            <a:avLst/>
          </a:prstGeom>
        </p:spPr>
      </p:pic>
      <p:pic>
        <p:nvPicPr>
          <p:cNvPr id="5" name="Picture 4" descr="GH-HiddenMickey1.JPG"/>
          <p:cNvPicPr>
            <a:picLocks noChangeAspect="1"/>
          </p:cNvPicPr>
          <p:nvPr/>
        </p:nvPicPr>
        <p:blipFill>
          <a:blip r:embed="rId4" cstate="print"/>
          <a:stretch>
            <a:fillRect/>
          </a:stretch>
        </p:blipFill>
        <p:spPr>
          <a:xfrm>
            <a:off x="3429000" y="4191000"/>
            <a:ext cx="2209800" cy="1657350"/>
          </a:xfrm>
          <a:prstGeom prst="rect">
            <a:avLst/>
          </a:prstGeom>
        </p:spPr>
      </p:pic>
      <p:pic>
        <p:nvPicPr>
          <p:cNvPr id="6" name="Picture 5" descr="Disney2010079.jpg"/>
          <p:cNvPicPr>
            <a:picLocks noChangeAspect="1"/>
          </p:cNvPicPr>
          <p:nvPr/>
        </p:nvPicPr>
        <p:blipFill>
          <a:blip r:embed="rId5" cstate="print"/>
          <a:stretch>
            <a:fillRect/>
          </a:stretch>
        </p:blipFill>
        <p:spPr>
          <a:xfrm>
            <a:off x="6172200" y="4191000"/>
            <a:ext cx="2209800" cy="16573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Magic Kingdom, 1971</a:t>
            </a:r>
            <a:endParaRPr lang="en-US"/>
          </a:p>
        </p:txBody>
      </p:sp>
      <p:sp>
        <p:nvSpPr>
          <p:cNvPr id="3" name="Content Placeholder 2"/>
          <p:cNvSpPr>
            <a:spLocks noGrp="1"/>
          </p:cNvSpPr>
          <p:nvPr>
            <p:ph idx="1"/>
          </p:nvPr>
        </p:nvSpPr>
        <p:spPr/>
        <p:txBody>
          <a:bodyPr/>
          <a:lstStyle/>
          <a:p>
            <a:r>
              <a:rPr lang="en-US" smtClean="0">
                <a:latin typeface="+mj-lt"/>
              </a:rPr>
              <a:t>Based on the original Disneyland in California</a:t>
            </a:r>
          </a:p>
          <a:p>
            <a:r>
              <a:rPr lang="en-US" smtClean="0">
                <a:latin typeface="+mj-lt"/>
              </a:rPr>
              <a:t>7 themed lands: Main St USA, Adventureland, Frontierland, Liberty Square, Fantasyland, Tomorrowland, Mickey's Toontown Fair</a:t>
            </a:r>
          </a:p>
          <a:p>
            <a:r>
              <a:rPr lang="en-US" smtClean="0">
                <a:latin typeface="+mj-lt"/>
              </a:rPr>
              <a:t>Main icon: Cinderella Castle</a:t>
            </a:r>
          </a:p>
          <a:p>
            <a:r>
              <a:rPr lang="en-US" smtClean="0">
                <a:latin typeface="+mj-lt"/>
              </a:rPr>
              <a:t>"Here you leave today, and enter the world of yesterday, tomorrow, and fantasy"</a:t>
            </a:r>
          </a:p>
          <a:p>
            <a:r>
              <a:rPr lang="en-US" smtClean="0">
                <a:latin typeface="+mj-lt"/>
              </a:rPr>
              <a:t>Space Mountain, Splash Mountain, Big Thunder Mountain Railroad, Haunted Mansion, Dumbo, Pirates of the Carribean, Peter Pan's Flight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mj-lt"/>
              </a:rPr>
              <a:t>Touring Tips</a:t>
            </a:r>
            <a:endParaRPr lang="en-US">
              <a:latin typeface="+mj-lt"/>
            </a:endParaRPr>
          </a:p>
        </p:txBody>
      </p:sp>
      <p:sp>
        <p:nvSpPr>
          <p:cNvPr id="3" name="Content Placeholder 2"/>
          <p:cNvSpPr>
            <a:spLocks noGrp="1"/>
          </p:cNvSpPr>
          <p:nvPr>
            <p:ph idx="1"/>
          </p:nvPr>
        </p:nvSpPr>
        <p:spPr/>
        <p:txBody>
          <a:bodyPr/>
          <a:lstStyle/>
          <a:p>
            <a:r>
              <a:rPr lang="en-US" smtClean="0"/>
              <a:t>Get there early.</a:t>
            </a:r>
          </a:p>
          <a:p>
            <a:r>
              <a:rPr lang="en-US" smtClean="0"/>
              <a:t>Get there early.</a:t>
            </a:r>
          </a:p>
          <a:p>
            <a:r>
              <a:rPr lang="en-US" smtClean="0"/>
              <a:t>Get there early.</a:t>
            </a:r>
          </a:p>
          <a:p>
            <a:r>
              <a:rPr lang="en-US" smtClean="0"/>
              <a:t>Get there early.</a:t>
            </a:r>
          </a:p>
          <a:p>
            <a:r>
              <a:rPr lang="en-US" smtClean="0"/>
              <a:t>Get there early.</a:t>
            </a:r>
          </a:p>
          <a:p>
            <a:r>
              <a:rPr lang="en-US" smtClean="0"/>
              <a:t>Get there early.</a:t>
            </a:r>
          </a:p>
          <a:p>
            <a:r>
              <a:rPr lang="en-US" smtClean="0"/>
              <a:t>Get there early.</a:t>
            </a:r>
          </a:p>
          <a:p>
            <a:r>
              <a:rPr lang="en-US" smtClean="0"/>
              <a:t>Get there early.</a:t>
            </a:r>
          </a:p>
          <a:p>
            <a:r>
              <a:rPr lang="en-US" smtClean="0"/>
              <a:t>Get there early.</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Touring Tips, cont'd</a:t>
            </a:r>
            <a:endParaRPr lang="en-US"/>
          </a:p>
        </p:txBody>
      </p:sp>
      <p:sp>
        <p:nvSpPr>
          <p:cNvPr id="3" name="Content Placeholder 2"/>
          <p:cNvSpPr>
            <a:spLocks noGrp="1"/>
          </p:cNvSpPr>
          <p:nvPr>
            <p:ph idx="1"/>
          </p:nvPr>
        </p:nvSpPr>
        <p:spPr/>
        <p:txBody>
          <a:bodyPr>
            <a:normAutofit fontScale="85000" lnSpcReduction="20000"/>
          </a:bodyPr>
          <a:lstStyle/>
          <a:p>
            <a:r>
              <a:rPr lang="en-US" smtClean="0"/>
              <a:t>Don't rush to the first attraction you see.  The attractions that will develop the longest lines are generally the ones furthest back in the parks (Space Mountain, Rock N Roller Coaster, Toy Story Mania, Expedition Everest, Soarin')</a:t>
            </a:r>
          </a:p>
          <a:p>
            <a:r>
              <a:rPr lang="en-US" smtClean="0"/>
              <a:t>I strongly recommend either buying the Unofficial Guide to Walt Disney World and/or purchasing a subscription to their website, http://www.touringplans.com</a:t>
            </a:r>
          </a:p>
          <a:p>
            <a:r>
              <a:rPr lang="en-US" smtClean="0"/>
              <a:t>Use Fastpass if the wait is over 30 minutes, whenever possible.  While waiting for your FP return time, either eat or experience another attraction.</a:t>
            </a:r>
          </a:p>
          <a:p>
            <a:r>
              <a:rPr lang="en-US" smtClean="0"/>
              <a:t>If you aren't interested in the parades, they're a great time to go on attractions.</a:t>
            </a:r>
          </a:p>
          <a:p>
            <a:r>
              <a:rPr lang="en-US" smtClean="0"/>
              <a:t>ESPECIALLY if you have little ones, take a mid-day break.  Go back to the hotel, swim, nap.  Being in Florida doesn't magically give them twice the stamina they usually have.</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More Touring Tips</a:t>
            </a:r>
            <a:endParaRPr lang="en-US"/>
          </a:p>
        </p:txBody>
      </p:sp>
      <p:sp>
        <p:nvSpPr>
          <p:cNvPr id="3" name="Content Placeholder 2"/>
          <p:cNvSpPr>
            <a:spLocks noGrp="1"/>
          </p:cNvSpPr>
          <p:nvPr>
            <p:ph idx="1"/>
          </p:nvPr>
        </p:nvSpPr>
        <p:spPr>
          <a:xfrm>
            <a:off x="304800" y="1752600"/>
            <a:ext cx="8686800" cy="4953000"/>
          </a:xfrm>
        </p:spPr>
        <p:txBody>
          <a:bodyPr>
            <a:normAutofit fontScale="77500" lnSpcReduction="20000"/>
          </a:bodyPr>
          <a:lstStyle/>
          <a:p>
            <a:r>
              <a:rPr lang="en-US" smtClean="0"/>
              <a:t>If you're thirsty, you waited too long to drink water.  Keep your self hydrated, and drink water BEFORE you get thirsty.</a:t>
            </a:r>
          </a:p>
          <a:p>
            <a:r>
              <a:rPr lang="en-US" smtClean="0"/>
              <a:t>Don't try to see and do everything.  It's just not going to happen.  I've been to WDW over 20 times in the last 5 years, and still haven't seen everything.  Far better to enjoy what you can get to, than to treat the entire experience as one giant check list.</a:t>
            </a:r>
          </a:p>
          <a:p>
            <a:r>
              <a:rPr lang="en-US" smtClean="0"/>
              <a:t>If at all possible, stay (or return) for the nighttime shows.  Illuminations at Epcot, Wishes at the MK, and Fantasmic at DHS are, arguably, worth the price of admission.</a:t>
            </a:r>
          </a:p>
          <a:p>
            <a:r>
              <a:rPr lang="en-US" smtClean="0"/>
              <a:t>Line up for parades and night time shows a good 30-60 minutes before showtime, depending on crowd levels.</a:t>
            </a:r>
          </a:p>
          <a:p>
            <a:r>
              <a:rPr lang="en-US" smtClean="0"/>
              <a:t>Make sure your kids know what a Disney CM looks like.  Point out the name tags.  Tell them to find a CM if they lose you.  </a:t>
            </a:r>
          </a:p>
          <a:p>
            <a:r>
              <a:rPr lang="en-US" smtClean="0"/>
              <a:t>If you're staying for a week or longer, I recommend a "buffer" day about midway through your trip.  Sleep in, visit a water park, shop at DTD.  A week of commando-style touring will end up with you hitting the wall quickly and painfully.</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latin typeface="+mj-lt"/>
              </a:rPr>
              <a:t>Reso</a:t>
            </a:r>
            <a:r>
              <a:rPr lang="en-US" smtClean="0"/>
              <a:t>urces</a:t>
            </a:r>
            <a:endParaRPr lang="en-US"/>
          </a:p>
        </p:txBody>
      </p:sp>
      <p:sp>
        <p:nvSpPr>
          <p:cNvPr id="3" name="Content Placeholder 2"/>
          <p:cNvSpPr>
            <a:spLocks noGrp="1"/>
          </p:cNvSpPr>
          <p:nvPr>
            <p:ph idx="1"/>
          </p:nvPr>
        </p:nvSpPr>
        <p:spPr/>
        <p:txBody>
          <a:bodyPr>
            <a:normAutofit lnSpcReduction="10000"/>
          </a:bodyPr>
          <a:lstStyle/>
          <a:p>
            <a:r>
              <a:rPr lang="en-US" smtClean="0">
                <a:latin typeface="+mj-lt"/>
                <a:hlinkClick r:id="rId3"/>
              </a:rPr>
              <a:t>The Unofficial Guide to Walt Disney World</a:t>
            </a:r>
            <a:r>
              <a:rPr lang="en-US" smtClean="0">
                <a:latin typeface="+mj-lt"/>
              </a:rPr>
              <a:t> - containing descriptions of every single attraction at all the parks, along with ratings in age groups from toddlers to senior citizens.  Also contains Touring Plans that will tell you in what order to hit each attraction, to maximize your time on rides, and minimize your time in lines.</a:t>
            </a:r>
          </a:p>
          <a:p>
            <a:r>
              <a:rPr lang="en-US" smtClean="0">
                <a:latin typeface="+mj-lt"/>
              </a:rPr>
              <a:t>http://www.touringplans.com - the website of the Unofficial Guide.  In addition to even more Touring Plans, also contains a crowd-level calendar, telling you which days are best for which parks, and what level of crowds to expect.</a:t>
            </a:r>
            <a:endParaRPr lang="en-US">
              <a:latin typeface="+mj-l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 cont'd</a:t>
            </a:r>
            <a:endParaRPr lang="en-US"/>
          </a:p>
        </p:txBody>
      </p:sp>
      <p:sp>
        <p:nvSpPr>
          <p:cNvPr id="3" name="Content Placeholder 2"/>
          <p:cNvSpPr>
            <a:spLocks noGrp="1"/>
          </p:cNvSpPr>
          <p:nvPr>
            <p:ph idx="1"/>
          </p:nvPr>
        </p:nvSpPr>
        <p:spPr/>
        <p:txBody>
          <a:bodyPr>
            <a:normAutofit fontScale="85000" lnSpcReduction="20000"/>
          </a:bodyPr>
          <a:lstStyle/>
          <a:p>
            <a:r>
              <a:rPr lang="en-US" smtClean="0"/>
              <a:t>http://www.AllEars.net - one-stop-shop for all things Disney.  Resort descriptions, ticket costs, menus &amp; prices from EVERY restaurant on property, feedback forums.</a:t>
            </a:r>
          </a:p>
          <a:p>
            <a:r>
              <a:rPr lang="en-US" smtClean="0"/>
              <a:t>http://www.mousesavers.com - If there is a discount to be had - be it on rooms, tickets, rental cars, etc - this site will know about it before you do.  Updated constantly.  It also contains the prices for every category of room/suite at every Disney hotel for every date of the year.</a:t>
            </a:r>
          </a:p>
          <a:p>
            <a:r>
              <a:rPr lang="en-US" smtClean="0"/>
              <a:t>Podcasts</a:t>
            </a:r>
          </a:p>
          <a:p>
            <a:pPr lvl="1"/>
            <a:r>
              <a:rPr lang="en-US" smtClean="0"/>
              <a:t>WDW Radio - 1-2 hours, once a week.  In-depth analysis of the Disney theming, trivia about the parks, interviews Disney authors and legends</a:t>
            </a:r>
          </a:p>
          <a:p>
            <a:pPr lvl="1"/>
            <a:r>
              <a:rPr lang="en-US" smtClean="0"/>
              <a:t>WDW Today - 20-30 minutes, three times a week. Round-table discussion on one specific aspect of Walt Disney World, be it an attraction, touring plan, hotel, restaurant, special event, etc.</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 cont'd</a:t>
            </a:r>
            <a:endParaRPr lang="en-US"/>
          </a:p>
        </p:txBody>
      </p:sp>
      <p:sp>
        <p:nvSpPr>
          <p:cNvPr id="3" name="Content Placeholder 2"/>
          <p:cNvSpPr>
            <a:spLocks noGrp="1"/>
          </p:cNvSpPr>
          <p:nvPr>
            <p:ph idx="1"/>
          </p:nvPr>
        </p:nvSpPr>
        <p:spPr/>
        <p:txBody>
          <a:bodyPr/>
          <a:lstStyle/>
          <a:p>
            <a:r>
              <a:rPr lang="en-US" smtClean="0"/>
              <a:t>Smartphone applications</a:t>
            </a:r>
          </a:p>
          <a:p>
            <a:pPr lvl="1"/>
            <a:r>
              <a:rPr lang="en-US" smtClean="0"/>
              <a:t>Lines, from the makers of TouringPlans.com - all wait times at all attractions at each park, in real time.  Their estimates are generally better than Disney's own.  Also contains park hours and show times, as well as crowd levels.  Free with a paid subscription to Touringplans.com</a:t>
            </a:r>
          </a:p>
          <a:p>
            <a:pPr lvl="1"/>
            <a:r>
              <a:rPr lang="en-US" smtClean="0"/>
              <a:t>Mouse Memo - a convenient place to store all of your hotel/airfare/dining/event/rental car reservations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Epcot, 1982</a:t>
            </a:r>
            <a:endParaRPr lang="en-US"/>
          </a:p>
        </p:txBody>
      </p:sp>
      <p:sp>
        <p:nvSpPr>
          <p:cNvPr id="3" name="Content Placeholder 2"/>
          <p:cNvSpPr>
            <a:spLocks noGrp="1"/>
          </p:cNvSpPr>
          <p:nvPr>
            <p:ph idx="1"/>
          </p:nvPr>
        </p:nvSpPr>
        <p:spPr>
          <a:xfrm>
            <a:off x="457200" y="1935480"/>
            <a:ext cx="8305800" cy="4617720"/>
          </a:xfrm>
        </p:spPr>
        <p:txBody>
          <a:bodyPr>
            <a:normAutofit fontScale="92500" lnSpcReduction="10000"/>
          </a:bodyPr>
          <a:lstStyle/>
          <a:p>
            <a:r>
              <a:rPr lang="en-US" smtClean="0">
                <a:latin typeface="+mj-lt"/>
              </a:rPr>
              <a:t>"The one with the golf ball"</a:t>
            </a:r>
          </a:p>
          <a:p>
            <a:r>
              <a:rPr lang="en-US" smtClean="0">
                <a:latin typeface="+mj-lt"/>
              </a:rPr>
              <a:t>Future World</a:t>
            </a:r>
          </a:p>
          <a:p>
            <a:pPr lvl="1"/>
            <a:r>
              <a:rPr lang="en-US" smtClean="0">
                <a:latin typeface="+mj-lt"/>
              </a:rPr>
              <a:t>Attractions exhibiting innovation, technology, discovery</a:t>
            </a:r>
          </a:p>
          <a:p>
            <a:pPr lvl="1"/>
            <a:r>
              <a:rPr lang="en-US" smtClean="0">
                <a:latin typeface="+mj-lt"/>
              </a:rPr>
              <a:t>Test Track, Spaceship Earth, Universe of Energy, The Land, The Seas with Nemo &amp; Friends, Imagination Pavilion, Mission: Space, Innoventions</a:t>
            </a:r>
          </a:p>
          <a:p>
            <a:r>
              <a:rPr lang="en-US" smtClean="0">
                <a:latin typeface="+mj-lt"/>
              </a:rPr>
              <a:t>World Showcase</a:t>
            </a:r>
          </a:p>
          <a:p>
            <a:pPr lvl="1"/>
            <a:r>
              <a:rPr lang="en-US" smtClean="0">
                <a:latin typeface="+mj-lt"/>
              </a:rPr>
              <a:t>never-ending world's fair</a:t>
            </a:r>
          </a:p>
          <a:p>
            <a:pPr lvl="1"/>
            <a:r>
              <a:rPr lang="en-US" smtClean="0">
                <a:latin typeface="+mj-lt"/>
              </a:rPr>
              <a:t>Eleven nations' pavilions surround a lagoon</a:t>
            </a:r>
          </a:p>
          <a:p>
            <a:pPr lvl="2"/>
            <a:r>
              <a:rPr lang="en-US" smtClean="0">
                <a:latin typeface="+mj-lt"/>
              </a:rPr>
              <a:t>Mexico, China, Norway, Germany, Italy, USA, Japan, Morocco, France, UK, Canada</a:t>
            </a:r>
          </a:p>
          <a:p>
            <a:pPr lvl="1"/>
            <a:r>
              <a:rPr lang="en-US" smtClean="0">
                <a:latin typeface="+mj-lt"/>
              </a:rPr>
              <a:t>All CM's in World Showcase are from their respective countries</a:t>
            </a:r>
            <a:endParaRPr lang="en-US">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Disney's Hollywood Studios, 1989</a:t>
            </a:r>
            <a:endParaRPr lang="en-US"/>
          </a:p>
        </p:txBody>
      </p:sp>
      <p:sp>
        <p:nvSpPr>
          <p:cNvPr id="3" name="Content Placeholder 2"/>
          <p:cNvSpPr>
            <a:spLocks noGrp="1"/>
          </p:cNvSpPr>
          <p:nvPr>
            <p:ph idx="1"/>
          </p:nvPr>
        </p:nvSpPr>
        <p:spPr/>
        <p:txBody>
          <a:bodyPr>
            <a:normAutofit lnSpcReduction="10000"/>
          </a:bodyPr>
          <a:lstStyle/>
          <a:p>
            <a:r>
              <a:rPr lang="en-US" smtClean="0">
                <a:latin typeface="+mj-lt"/>
              </a:rPr>
              <a:t>A tribute to the Hollywood that never was, and always will be</a:t>
            </a:r>
          </a:p>
          <a:p>
            <a:r>
              <a:rPr lang="en-US" smtClean="0">
                <a:latin typeface="+mj-lt"/>
              </a:rPr>
              <a:t>Icon - giant Sorcerer's  Hat</a:t>
            </a:r>
          </a:p>
          <a:p>
            <a:r>
              <a:rPr lang="en-US" smtClean="0">
                <a:latin typeface="+mj-lt"/>
              </a:rPr>
              <a:t>Many more shows than rides</a:t>
            </a:r>
          </a:p>
          <a:p>
            <a:pPr lvl="1"/>
            <a:r>
              <a:rPr lang="en-US" smtClean="0">
                <a:latin typeface="+mj-lt"/>
              </a:rPr>
              <a:t>Little Mermaid &amp; Beauty and the Beast stage shows</a:t>
            </a:r>
          </a:p>
          <a:p>
            <a:pPr lvl="1"/>
            <a:r>
              <a:rPr lang="en-US" smtClean="0">
                <a:latin typeface="+mj-lt"/>
              </a:rPr>
              <a:t>Indiana Jones &amp; Lights Motors Action stunt shows</a:t>
            </a:r>
          </a:p>
          <a:p>
            <a:pPr lvl="1"/>
            <a:r>
              <a:rPr lang="en-US" smtClean="0">
                <a:latin typeface="+mj-lt"/>
              </a:rPr>
              <a:t>American Idol Experience</a:t>
            </a:r>
          </a:p>
          <a:p>
            <a:pPr lvl="1"/>
            <a:r>
              <a:rPr lang="en-US" smtClean="0">
                <a:latin typeface="+mj-lt"/>
              </a:rPr>
              <a:t>Muppetvision 3D movie, and Walt Disney walk-through</a:t>
            </a:r>
          </a:p>
          <a:p>
            <a:r>
              <a:rPr lang="en-US" smtClean="0">
                <a:latin typeface="+mj-lt"/>
              </a:rPr>
              <a:t>Also has the best two thrill rides in WDW</a:t>
            </a:r>
          </a:p>
          <a:p>
            <a:pPr lvl="1"/>
            <a:r>
              <a:rPr lang="en-US" smtClean="0">
                <a:latin typeface="+mj-lt"/>
              </a:rPr>
              <a:t>Tower of Terror and Rock N Rollercoaster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Disney's Animal Kingdom, 1998</a:t>
            </a:r>
            <a:endParaRPr lang="en-US"/>
          </a:p>
        </p:txBody>
      </p:sp>
      <p:sp>
        <p:nvSpPr>
          <p:cNvPr id="3" name="Content Placeholder 2"/>
          <p:cNvSpPr>
            <a:spLocks noGrp="1"/>
          </p:cNvSpPr>
          <p:nvPr>
            <p:ph idx="1"/>
          </p:nvPr>
        </p:nvSpPr>
        <p:spPr/>
        <p:txBody>
          <a:bodyPr/>
          <a:lstStyle/>
          <a:p>
            <a:r>
              <a:rPr lang="en-US" smtClean="0">
                <a:latin typeface="+mj-lt"/>
              </a:rPr>
              <a:t>Nahtazoo!</a:t>
            </a:r>
          </a:p>
          <a:p>
            <a:r>
              <a:rPr lang="en-US" smtClean="0">
                <a:latin typeface="+mj-lt"/>
              </a:rPr>
              <a:t>Tribute to animals - real, past, and fantasy</a:t>
            </a:r>
          </a:p>
          <a:p>
            <a:r>
              <a:rPr lang="en-US" smtClean="0">
                <a:latin typeface="+mj-lt"/>
              </a:rPr>
              <a:t>Combination of animal exhibits/shows and attractions</a:t>
            </a:r>
          </a:p>
          <a:p>
            <a:r>
              <a:rPr lang="en-US" smtClean="0">
                <a:latin typeface="+mj-lt"/>
              </a:rPr>
              <a:t>Largest of the four parks - majority taken up by Safari</a:t>
            </a:r>
          </a:p>
          <a:p>
            <a:r>
              <a:rPr lang="en-US" smtClean="0">
                <a:latin typeface="+mj-lt"/>
              </a:rPr>
              <a:t>Themed lands: Africa, Asia, Oasis, Discovery Island, Dinoland, Rafiki's Planet Watch, and Camp </a:t>
            </a:r>
            <a:r>
              <a:rPr lang="en-US" smtClean="0">
                <a:latin typeface="+mj-lt"/>
              </a:rPr>
              <a:t>Minnie-Mickey</a:t>
            </a:r>
          </a:p>
          <a:p>
            <a:r>
              <a:rPr lang="en-US" smtClean="0">
                <a:latin typeface="+mj-lt"/>
              </a:rPr>
              <a:t>Has the shortest hours - generally closes by 5pm, as all animals go backstage at Sundown.</a:t>
            </a:r>
            <a:endParaRPr lang="en-US">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Two water parks</a:t>
            </a:r>
            <a:endParaRPr lang="en-US"/>
          </a:p>
        </p:txBody>
      </p:sp>
      <p:sp>
        <p:nvSpPr>
          <p:cNvPr id="3" name="Content Placeholder 2"/>
          <p:cNvSpPr>
            <a:spLocks noGrp="1"/>
          </p:cNvSpPr>
          <p:nvPr>
            <p:ph idx="1"/>
          </p:nvPr>
        </p:nvSpPr>
        <p:spPr/>
        <p:txBody>
          <a:bodyPr>
            <a:normAutofit/>
          </a:bodyPr>
          <a:lstStyle/>
          <a:p>
            <a:r>
              <a:rPr lang="en-US" smtClean="0">
                <a:latin typeface="+mj-lt"/>
              </a:rPr>
              <a:t>Blizzard Beach</a:t>
            </a:r>
          </a:p>
          <a:p>
            <a:r>
              <a:rPr lang="en-US" smtClean="0">
                <a:latin typeface="+mj-lt"/>
              </a:rPr>
              <a:t>Typhoon Lagoon</a:t>
            </a:r>
          </a:p>
          <a:p>
            <a:r>
              <a:rPr lang="en-US" smtClean="0">
                <a:latin typeface="+mj-lt"/>
              </a:rPr>
              <a:t>Both offer similar attractions - water slides, wave pool, kiddie play area, lazy river, etc</a:t>
            </a:r>
          </a:p>
          <a:p>
            <a:r>
              <a:rPr lang="en-US" smtClean="0">
                <a:latin typeface="+mj-lt"/>
              </a:rPr>
              <a:t>TL has a *surf* pool - 6 foot waves every 90 seconds</a:t>
            </a:r>
            <a:br>
              <a:rPr lang="en-US" smtClean="0">
                <a:latin typeface="+mj-lt"/>
              </a:rPr>
            </a:br>
            <a:r>
              <a:rPr lang="en-US" smtClean="0">
                <a:latin typeface="+mj-lt"/>
              </a:rPr>
              <a:t>BB has a bobbing wave pool</a:t>
            </a:r>
          </a:p>
          <a:p>
            <a:r>
              <a:rPr lang="en-US" smtClean="0">
                <a:latin typeface="+mj-lt"/>
              </a:rPr>
              <a:t>TL has three "water-coasters"</a:t>
            </a:r>
            <a:br>
              <a:rPr lang="en-US" smtClean="0">
                <a:latin typeface="+mj-lt"/>
              </a:rPr>
            </a:br>
            <a:r>
              <a:rPr lang="en-US" smtClean="0">
                <a:latin typeface="+mj-lt"/>
              </a:rPr>
              <a:t>BB has a giant near-vertical body slide "Summit Plummet"</a:t>
            </a:r>
          </a:p>
          <a:p>
            <a:r>
              <a:rPr lang="en-US" smtClean="0">
                <a:latin typeface="+mj-lt"/>
              </a:rPr>
              <a:t>During 4 winter months, only one is open</a:t>
            </a:r>
            <a:endParaRPr lang="en-US">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Transportation to WDW</a:t>
            </a:r>
            <a:endParaRPr lang="en-US"/>
          </a:p>
        </p:txBody>
      </p:sp>
      <p:sp>
        <p:nvSpPr>
          <p:cNvPr id="3" name="Content Placeholder 2"/>
          <p:cNvSpPr>
            <a:spLocks noGrp="1"/>
          </p:cNvSpPr>
          <p:nvPr>
            <p:ph idx="1"/>
          </p:nvPr>
        </p:nvSpPr>
        <p:spPr/>
        <p:txBody>
          <a:bodyPr/>
          <a:lstStyle/>
          <a:p>
            <a:r>
              <a:rPr lang="en-US" smtClean="0">
                <a:latin typeface="+mj-lt"/>
              </a:rPr>
              <a:t>Rental Car </a:t>
            </a:r>
          </a:p>
          <a:p>
            <a:pPr lvl="1"/>
            <a:r>
              <a:rPr lang="en-US" smtClean="0">
                <a:latin typeface="+mj-lt"/>
              </a:rPr>
              <a:t>Most expensive</a:t>
            </a:r>
          </a:p>
          <a:p>
            <a:pPr lvl="1"/>
            <a:r>
              <a:rPr lang="en-US" smtClean="0">
                <a:latin typeface="+mj-lt"/>
              </a:rPr>
              <a:t>Quickest</a:t>
            </a:r>
          </a:p>
          <a:p>
            <a:pPr lvl="1"/>
            <a:r>
              <a:rPr lang="en-US" smtClean="0">
                <a:latin typeface="+mj-lt"/>
              </a:rPr>
              <a:t>Most flexibility</a:t>
            </a:r>
          </a:p>
          <a:p>
            <a:pPr lvl="1"/>
            <a:r>
              <a:rPr lang="en-US" smtClean="0">
                <a:latin typeface="+mj-lt"/>
              </a:rPr>
              <a:t>Alamo &amp; National are on-site at WDW</a:t>
            </a:r>
          </a:p>
          <a:p>
            <a:r>
              <a:rPr lang="en-US" smtClean="0">
                <a:latin typeface="+mj-lt"/>
              </a:rPr>
              <a:t>Shuttle / Shared-ride van</a:t>
            </a:r>
          </a:p>
          <a:p>
            <a:pPr lvl="1"/>
            <a:r>
              <a:rPr lang="en-US" smtClean="0">
                <a:latin typeface="+mj-lt"/>
              </a:rPr>
              <a:t>Convenient</a:t>
            </a:r>
          </a:p>
          <a:p>
            <a:pPr lvl="1"/>
            <a:r>
              <a:rPr lang="en-US" smtClean="0">
                <a:latin typeface="+mj-lt"/>
              </a:rPr>
              <a:t>Some include a stop for groceries</a:t>
            </a:r>
          </a:p>
          <a:p>
            <a:pPr lvl="1"/>
            <a:r>
              <a:rPr lang="en-US" smtClean="0">
                <a:latin typeface="+mj-lt"/>
              </a:rPr>
              <a:t>Mears, Happy Limo</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noFill/>
        <a:ln>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5875">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1169</TotalTime>
  <Words>5420</Words>
  <Application>Microsoft Office PowerPoint</Application>
  <PresentationFormat>On-screen Show (4:3)</PresentationFormat>
  <Paragraphs>429</Paragraphs>
  <Slides>45</Slides>
  <Notes>45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Walt Disney World</vt:lpstr>
      <vt:lpstr>How Big Is This Place?</vt:lpstr>
      <vt:lpstr>Theme Parks</vt:lpstr>
      <vt:lpstr>Magic Kingdom, 1971</vt:lpstr>
      <vt:lpstr>Epcot, 1982</vt:lpstr>
      <vt:lpstr>Disney's Hollywood Studios, 1989</vt:lpstr>
      <vt:lpstr>Disney's Animal Kingdom, 1998</vt:lpstr>
      <vt:lpstr>Two water parks</vt:lpstr>
      <vt:lpstr>Transportation to WDW</vt:lpstr>
      <vt:lpstr>Transportation to WDW, cont'd</vt:lpstr>
      <vt:lpstr>Transportation within WDW</vt:lpstr>
      <vt:lpstr>Fastpass</vt:lpstr>
      <vt:lpstr>FastPass</vt:lpstr>
      <vt:lpstr>FastPass availability</vt:lpstr>
      <vt:lpstr>Rider Swap (ie Child Swap)</vt:lpstr>
      <vt:lpstr>Photopass</vt:lpstr>
      <vt:lpstr>Photopass tips</vt:lpstr>
      <vt:lpstr>Ticket Options</vt:lpstr>
      <vt:lpstr>Ticket Options, cont'd</vt:lpstr>
      <vt:lpstr>Ticket Options con't</vt:lpstr>
      <vt:lpstr>Ticket tips</vt:lpstr>
      <vt:lpstr>Restaurants</vt:lpstr>
      <vt:lpstr>Dining Reservations</vt:lpstr>
      <vt:lpstr>Dining tips</vt:lpstr>
      <vt:lpstr>Enough burgers and fries!!</vt:lpstr>
      <vt:lpstr>Disney Dining Plan</vt:lpstr>
      <vt:lpstr>DDP, cont'd</vt:lpstr>
      <vt:lpstr>Hotels</vt:lpstr>
      <vt:lpstr>Hotels, cont'd</vt:lpstr>
      <vt:lpstr>Hotels, cont'd (2)</vt:lpstr>
      <vt:lpstr>Hotel information</vt:lpstr>
      <vt:lpstr>Hotel Discounts</vt:lpstr>
      <vt:lpstr>On-site vs Off-site</vt:lpstr>
      <vt:lpstr>Characters</vt:lpstr>
      <vt:lpstr>Character meet-and-greet tips</vt:lpstr>
      <vt:lpstr>Package Delivery</vt:lpstr>
      <vt:lpstr>Pin Trading</vt:lpstr>
      <vt:lpstr>Pin Trading Rules &amp; Etiquette</vt:lpstr>
      <vt:lpstr>Hidden Mickeys</vt:lpstr>
      <vt:lpstr>Touring Tips</vt:lpstr>
      <vt:lpstr>Touring Tips, cont'd</vt:lpstr>
      <vt:lpstr>More Touring Tips</vt:lpstr>
      <vt:lpstr>Resources</vt:lpstr>
      <vt:lpstr>Resources, cont'd</vt:lpstr>
      <vt:lpstr>Resources, cont'd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Walt Disney World</dc:title>
  <dc:creator>lallip</dc:creator>
  <cp:lastModifiedBy>lallip</cp:lastModifiedBy>
  <cp:revision>7</cp:revision>
  <dcterms:created xsi:type="dcterms:W3CDTF">2010-10-13T20:49:43Z</dcterms:created>
  <dcterms:modified xsi:type="dcterms:W3CDTF">2010-12-08T17:28:05Z</dcterms:modified>
</cp:coreProperties>
</file>